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94" r:id="rId3"/>
    <p:sldId id="257" r:id="rId4"/>
    <p:sldId id="295" r:id="rId5"/>
    <p:sldId id="259" r:id="rId6"/>
    <p:sldId id="296" r:id="rId7"/>
    <p:sldId id="260" r:id="rId8"/>
    <p:sldId id="297" r:id="rId9"/>
    <p:sldId id="261" r:id="rId10"/>
    <p:sldId id="262" r:id="rId11"/>
    <p:sldId id="298" r:id="rId12"/>
    <p:sldId id="263" r:id="rId13"/>
    <p:sldId id="305" r:id="rId14"/>
    <p:sldId id="264" r:id="rId15"/>
    <p:sldId id="306" r:id="rId16"/>
    <p:sldId id="265" r:id="rId17"/>
    <p:sldId id="266" r:id="rId18"/>
    <p:sldId id="277" r:id="rId19"/>
    <p:sldId id="300" r:id="rId20"/>
    <p:sldId id="267" r:id="rId21"/>
    <p:sldId id="312" r:id="rId22"/>
    <p:sldId id="301" r:id="rId23"/>
    <p:sldId id="268" r:id="rId24"/>
    <p:sldId id="313" r:id="rId25"/>
    <p:sldId id="269" r:id="rId26"/>
    <p:sldId id="308" r:id="rId27"/>
    <p:sldId id="302" r:id="rId28"/>
    <p:sldId id="270" r:id="rId29"/>
    <p:sldId id="271" r:id="rId30"/>
    <p:sldId id="303" r:id="rId31"/>
    <p:sldId id="272" r:id="rId32"/>
    <p:sldId id="304" r:id="rId33"/>
    <p:sldId id="273" r:id="rId34"/>
    <p:sldId id="274" r:id="rId35"/>
    <p:sldId id="275" r:id="rId36"/>
    <p:sldId id="323" r:id="rId37"/>
    <p:sldId id="276" r:id="rId38"/>
    <p:sldId id="278" r:id="rId39"/>
    <p:sldId id="316" r:id="rId40"/>
    <p:sldId id="287" r:id="rId41"/>
    <p:sldId id="279" r:id="rId42"/>
    <p:sldId id="315" r:id="rId43"/>
    <p:sldId id="281" r:id="rId44"/>
    <p:sldId id="314" r:id="rId45"/>
    <p:sldId id="282" r:id="rId46"/>
    <p:sldId id="318" r:id="rId47"/>
    <p:sldId id="283" r:id="rId48"/>
    <p:sldId id="284" r:id="rId49"/>
    <p:sldId id="324" r:id="rId50"/>
    <p:sldId id="285" r:id="rId51"/>
    <p:sldId id="320" r:id="rId52"/>
    <p:sldId id="288" r:id="rId53"/>
    <p:sldId id="293" r:id="rId54"/>
    <p:sldId id="290" r:id="rId55"/>
    <p:sldId id="322" r:id="rId56"/>
    <p:sldId id="29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95C444A-4179-4F48-AAAB-395FB6292107}" type="datetimeFigureOut">
              <a:rPr lang="en-US" smtClean="0"/>
              <a:pPr/>
              <a:t>2/2/2021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DBE519-7BDD-4FA7-A72D-174008E5A25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5C444A-4179-4F48-AAAB-395FB6292107}" type="datetimeFigureOut">
              <a:rPr lang="en-US" smtClean="0"/>
              <a:pPr/>
              <a:t>2/2/2021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DBE519-7BDD-4FA7-A72D-174008E5A25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5C444A-4179-4F48-AAAB-395FB6292107}" type="datetimeFigureOut">
              <a:rPr lang="en-US" smtClean="0"/>
              <a:pPr/>
              <a:t>2/2/2021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DBE519-7BDD-4FA7-A72D-174008E5A25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5C444A-4179-4F48-AAAB-395FB6292107}" type="datetimeFigureOut">
              <a:rPr lang="en-US" smtClean="0"/>
              <a:pPr/>
              <a:t>2/2/2021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DBE519-7BDD-4FA7-A72D-174008E5A25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C444A-4179-4F48-AAAB-395FB6292107}" type="datetimeFigureOut">
              <a:rPr lang="en-US" smtClean="0"/>
              <a:pPr/>
              <a:t>2/2/2021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DBE519-7BDD-4FA7-A72D-174008E5A25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95C444A-4179-4F48-AAAB-395FB6292107}" type="datetimeFigureOut">
              <a:rPr lang="en-US" smtClean="0"/>
              <a:pPr/>
              <a:t>2/2/2021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8DBE519-7BDD-4FA7-A72D-174008E5A25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95C444A-4179-4F48-AAAB-395FB6292107}" type="datetimeFigureOut">
              <a:rPr lang="en-US" smtClean="0"/>
              <a:pPr/>
              <a:t>2/2/2021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8DBE519-7BDD-4FA7-A72D-174008E5A25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95C444A-4179-4F48-AAAB-395FB6292107}" type="datetimeFigureOut">
              <a:rPr lang="en-US" smtClean="0"/>
              <a:pPr/>
              <a:t>2/2/2021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8DBE519-7BDD-4FA7-A72D-174008E5A25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C444A-4179-4F48-AAAB-395FB6292107}" type="datetimeFigureOut">
              <a:rPr lang="en-US" smtClean="0"/>
              <a:pPr/>
              <a:t>2/2/2021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8DBE519-7BDD-4FA7-A72D-174008E5A25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C444A-4179-4F48-AAAB-395FB6292107}" type="datetimeFigureOut">
              <a:rPr lang="en-US" smtClean="0"/>
              <a:pPr/>
              <a:t>2/2/2021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8DBE519-7BDD-4FA7-A72D-174008E5A25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C444A-4179-4F48-AAAB-395FB6292107}" type="datetimeFigureOut">
              <a:rPr lang="en-US" smtClean="0"/>
              <a:pPr/>
              <a:t>2/2/2021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8DBE519-7BDD-4FA7-A72D-174008E5A25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C444A-4179-4F48-AAAB-395FB6292107}" type="datetimeFigureOut">
              <a:rPr lang="en-US" smtClean="0"/>
              <a:pPr/>
              <a:t>2/2/2021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BE519-7BDD-4FA7-A72D-174008E5A25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32"/>
          </a:xfrm>
        </p:spPr>
        <p:txBody>
          <a:bodyPr>
            <a:normAutofit/>
          </a:bodyPr>
          <a:lstStyle/>
          <a:p>
            <a:r>
              <a:rPr lang="en-IN" b="1" u="sng" dirty="0" smtClean="0"/>
              <a:t>Antigen-Antibody </a:t>
            </a:r>
            <a:r>
              <a:rPr lang="en-IN" b="1" u="sng" dirty="0"/>
              <a:t>Reactions</a:t>
            </a:r>
          </a:p>
        </p:txBody>
      </p:sp>
      <p:sp>
        <p:nvSpPr>
          <p:cNvPr id="3" name="Content Placeholder 2"/>
          <p:cNvSpPr>
            <a:spLocks noGrp="1"/>
          </p:cNvSpPr>
          <p:nvPr>
            <p:ph idx="1"/>
          </p:nvPr>
        </p:nvSpPr>
        <p:spPr>
          <a:xfrm>
            <a:off x="0" y="928670"/>
            <a:ext cx="9144000" cy="5929330"/>
          </a:xfrm>
        </p:spPr>
        <p:txBody>
          <a:bodyPr>
            <a:noAutofit/>
          </a:bodyPr>
          <a:lstStyle/>
          <a:p>
            <a:r>
              <a:rPr lang="en-IN" sz="4000" dirty="0"/>
              <a:t>Antigens and </a:t>
            </a:r>
            <a:r>
              <a:rPr lang="en-IN" sz="4000" dirty="0" smtClean="0"/>
              <a:t>antibodies combine with </a:t>
            </a:r>
            <a:r>
              <a:rPr lang="en-IN" sz="4000" dirty="0"/>
              <a:t>each </a:t>
            </a:r>
            <a:r>
              <a:rPr lang="en-IN" sz="4000" dirty="0" smtClean="0"/>
              <a:t>other, </a:t>
            </a:r>
            <a:r>
              <a:rPr lang="en-IN" sz="4000" dirty="0"/>
              <a:t>specifically </a:t>
            </a:r>
            <a:r>
              <a:rPr lang="en-IN" sz="4000" dirty="0" smtClean="0"/>
              <a:t>in </a:t>
            </a:r>
            <a:r>
              <a:rPr lang="en-IN" sz="4000" dirty="0"/>
              <a:t>an </a:t>
            </a:r>
            <a:r>
              <a:rPr lang="en-IN" sz="4000" dirty="0" smtClean="0"/>
              <a:t>observable manner, serve several purposes:</a:t>
            </a:r>
            <a:endParaRPr lang="en-IN" sz="4000" dirty="0"/>
          </a:p>
          <a:p>
            <a:r>
              <a:rPr lang="en-IN" sz="4000" b="1" dirty="0" smtClean="0"/>
              <a:t>Uses</a:t>
            </a:r>
            <a:r>
              <a:rPr lang="en-IN" sz="4000" b="1" dirty="0"/>
              <a:t>: </a:t>
            </a:r>
            <a:endParaRPr lang="en-IN" sz="4000" b="1" dirty="0" smtClean="0"/>
          </a:p>
          <a:p>
            <a:pPr>
              <a:buNone/>
            </a:pPr>
            <a:r>
              <a:rPr lang="en-IN" sz="4000" dirty="0"/>
              <a:t>	</a:t>
            </a:r>
            <a:r>
              <a:rPr lang="en-IN" sz="4000" dirty="0" smtClean="0"/>
              <a:t>-  In </a:t>
            </a:r>
            <a:r>
              <a:rPr lang="en-IN" sz="4000" dirty="0"/>
              <a:t>the body, they form the basis of </a:t>
            </a:r>
            <a:r>
              <a:rPr lang="en-IN" sz="4000" b="1" dirty="0" smtClean="0"/>
              <a:t>antibody-mediated immunity </a:t>
            </a:r>
            <a:r>
              <a:rPr lang="en-IN" sz="4000" dirty="0"/>
              <a:t>in infectious diseases, or of </a:t>
            </a:r>
            <a:r>
              <a:rPr lang="en-IN" sz="4000" dirty="0" smtClean="0"/>
              <a:t>tissue injury </a:t>
            </a:r>
            <a:r>
              <a:rPr lang="en-IN" sz="4000" dirty="0"/>
              <a:t>in some types of hypersensitivity and </a:t>
            </a:r>
            <a:r>
              <a:rPr lang="en-IN" sz="4000" dirty="0" smtClean="0"/>
              <a:t>autoimmune diseases</a:t>
            </a:r>
            <a:r>
              <a:rPr lang="en-IN" sz="4000" dirty="0"/>
              <a:t>.</a:t>
            </a:r>
          </a:p>
          <a:p>
            <a:pPr>
              <a:buNone/>
            </a:pPr>
            <a:r>
              <a:rPr lang="en-IN" sz="4000" b="1" dirty="0"/>
              <a:t>	</a:t>
            </a:r>
            <a:endParaRPr lang="en-IN"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dirty="0" smtClean="0"/>
              <a:t>	</a:t>
            </a:r>
            <a:r>
              <a:rPr lang="en-US" sz="4400" b="1" dirty="0" smtClean="0"/>
              <a:t>4.</a:t>
            </a:r>
            <a:r>
              <a:rPr lang="en-US" sz="4400" dirty="0" smtClean="0"/>
              <a:t> </a:t>
            </a:r>
            <a:r>
              <a:rPr lang="en-IN" sz="4400" dirty="0" smtClean="0"/>
              <a:t>The </a:t>
            </a:r>
            <a:r>
              <a:rPr lang="en-IN" sz="4400" b="1" dirty="0" smtClean="0"/>
              <a:t>combination occurs at the surface</a:t>
            </a:r>
            <a:r>
              <a:rPr lang="en-IN" sz="4400" dirty="0" smtClean="0"/>
              <a:t>. it is the surface antigens that are immunologically relevant. Antibodies to the surface antigens of infectious agents are generally protective.</a:t>
            </a:r>
          </a:p>
          <a:p>
            <a:pPr>
              <a:buNone/>
            </a:pPr>
            <a:r>
              <a:rPr lang="en-IN" sz="4400" dirty="0" smtClean="0"/>
              <a:t>	</a:t>
            </a:r>
            <a:r>
              <a:rPr lang="en-IN" sz="4400" b="1" dirty="0" smtClean="0"/>
              <a:t>5.</a:t>
            </a:r>
            <a:r>
              <a:rPr lang="en-IN" sz="4400" dirty="0" smtClean="0"/>
              <a:t> The </a:t>
            </a:r>
            <a:r>
              <a:rPr lang="en-IN" sz="4400" b="1" dirty="0" smtClean="0"/>
              <a:t>combination is firm but reversible</a:t>
            </a:r>
            <a:r>
              <a:rPr lang="en-IN" sz="4400" dirty="0" smtClean="0"/>
              <a:t>. The firmness of the union is influenced by the affinity and avidity of the reaction: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IN" dirty="0" smtClean="0"/>
              <a:t>• </a:t>
            </a:r>
            <a:r>
              <a:rPr lang="en-IN" sz="4100" b="1" dirty="0" smtClean="0"/>
              <a:t>Affinity : </a:t>
            </a:r>
            <a:r>
              <a:rPr lang="en-IN" sz="4100" dirty="0" smtClean="0"/>
              <a:t>refers to </a:t>
            </a:r>
            <a:r>
              <a:rPr lang="en-IN" sz="4100" b="1" dirty="0" smtClean="0"/>
              <a:t>the intensity of attraction between the antigen and antibody molecules.</a:t>
            </a:r>
            <a:r>
              <a:rPr lang="en-IN" sz="4100" dirty="0" smtClean="0"/>
              <a:t> It is a function of the closeness of fit between an </a:t>
            </a:r>
            <a:r>
              <a:rPr lang="en-IN" sz="4100" dirty="0" err="1" smtClean="0"/>
              <a:t>epitope</a:t>
            </a:r>
            <a:r>
              <a:rPr lang="en-IN" sz="4100" dirty="0" smtClean="0"/>
              <a:t> and the antigen combining region of its antibody (</a:t>
            </a:r>
            <a:r>
              <a:rPr lang="en-IN" sz="4100" dirty="0" err="1" smtClean="0"/>
              <a:t>paratope</a:t>
            </a:r>
            <a:r>
              <a:rPr lang="en-IN" sz="4100" dirty="0" smtClean="0"/>
              <a:t>).</a:t>
            </a:r>
          </a:p>
          <a:p>
            <a:pPr>
              <a:buNone/>
            </a:pPr>
            <a:r>
              <a:rPr lang="en-IN" sz="4100" dirty="0" smtClean="0"/>
              <a:t>	-  Affinity is a </a:t>
            </a:r>
            <a:r>
              <a:rPr lang="en-IN" sz="4100" b="1" dirty="0" smtClean="0"/>
              <a:t>quantitative measure of binding strength between an antibody and an </a:t>
            </a:r>
            <a:r>
              <a:rPr lang="en-IN" sz="4100" b="1" dirty="0" err="1" smtClean="0"/>
              <a:t>epitope</a:t>
            </a:r>
            <a:r>
              <a:rPr lang="en-IN" sz="4100" dirty="0" smtClean="0"/>
              <a:t>. Low-affinity antibodies bind antigens weakly and tend to dissociate readily. whereas high-affinity antibodies  bind antigens more tightly and remain bound longer .</a:t>
            </a:r>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IN" sz="4400" dirty="0" smtClean="0"/>
              <a:t>• </a:t>
            </a:r>
            <a:r>
              <a:rPr lang="en-IN" sz="4400" b="1" dirty="0" smtClean="0"/>
              <a:t>Avidity : </a:t>
            </a:r>
            <a:r>
              <a:rPr lang="en-IN" sz="4400" dirty="0" smtClean="0"/>
              <a:t>is the </a:t>
            </a:r>
            <a:r>
              <a:rPr lang="en-IN" sz="4400" b="1" dirty="0" smtClean="0"/>
              <a:t>strength of the bond after the formation of the antigen-antibody complexes </a:t>
            </a:r>
            <a:r>
              <a:rPr lang="en-IN" sz="4400" dirty="0" smtClean="0"/>
              <a:t>and is a better measure of its binding capacity within biological systems (for example, the reaction of an antibody with antigenic determinants on a virus ,  or bacterial cell) than the affinity of its individual binding sites.</a:t>
            </a:r>
          </a:p>
          <a:p>
            <a:pPr>
              <a:buNone/>
            </a:pPr>
            <a:r>
              <a:rPr lang="en-IN" sz="4400" dirty="0" smtClean="0"/>
              <a:t>	</a:t>
            </a:r>
            <a:endParaRPr lang="en-IN"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IN" b="1" dirty="0" smtClean="0"/>
              <a:t>	</a:t>
            </a:r>
            <a:r>
              <a:rPr lang="en-IN" sz="4000" b="1" dirty="0" smtClean="0"/>
              <a:t>6.  </a:t>
            </a:r>
            <a:r>
              <a:rPr lang="en-IN" sz="4000" dirty="0" smtClean="0"/>
              <a:t>Both antigens and antibodies participate in the formation of agglutinates or precipitates.</a:t>
            </a:r>
          </a:p>
          <a:p>
            <a:pPr>
              <a:buNone/>
            </a:pPr>
            <a:r>
              <a:rPr lang="en-IN" sz="4000" dirty="0" smtClean="0"/>
              <a:t>	</a:t>
            </a:r>
            <a:r>
              <a:rPr lang="en-IN" sz="4000" b="1" dirty="0" smtClean="0"/>
              <a:t>7.</a:t>
            </a:r>
            <a:r>
              <a:rPr lang="en-IN" sz="4000" dirty="0" smtClean="0"/>
              <a:t>  Antigens and antibodies can combine in varying proportions. Both antigens and antibodies are multivalent. Antibodies are generally bivalent. </a:t>
            </a:r>
          </a:p>
          <a:p>
            <a:pPr>
              <a:buNone/>
            </a:pPr>
            <a:r>
              <a:rPr lang="en-IN" sz="4000" dirty="0" smtClean="0"/>
              <a:t>	-  IgM molecule may have five or ten combining sites . Antigens may have </a:t>
            </a:r>
            <a:r>
              <a:rPr lang="en-IN" sz="4000" dirty="0" err="1" smtClean="0"/>
              <a:t>valencies</a:t>
            </a:r>
            <a:r>
              <a:rPr lang="en-IN" sz="4000" dirty="0" smtClean="0"/>
              <a:t> up to the hundreds .</a:t>
            </a:r>
            <a:endParaRPr lang="en-IN"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IN" sz="3600" b="1" dirty="0" smtClean="0"/>
              <a:t>Measurement of antigen and antibody :</a:t>
            </a:r>
          </a:p>
          <a:p>
            <a:pPr>
              <a:buNone/>
            </a:pPr>
            <a:r>
              <a:rPr lang="en-US" sz="3600" b="1" dirty="0" smtClean="0"/>
              <a:t>	</a:t>
            </a:r>
            <a:r>
              <a:rPr lang="en-IN" sz="3600" dirty="0" smtClean="0"/>
              <a:t>Many methods are available for the measurement of the antigens and antibodies participating in the primary, secondary and tertiary reactions.</a:t>
            </a:r>
          </a:p>
          <a:p>
            <a:pPr>
              <a:buNone/>
            </a:pPr>
            <a:r>
              <a:rPr lang="en-IN" sz="3600" dirty="0" smtClean="0"/>
              <a:t>	-   Measurement may be in terms of mass (for example, mg nitrogen) or as units or </a:t>
            </a:r>
            <a:r>
              <a:rPr lang="en-IN" sz="3600" b="1" dirty="0" smtClean="0"/>
              <a:t>titre. </a:t>
            </a:r>
          </a:p>
          <a:p>
            <a:pPr>
              <a:buNone/>
            </a:pPr>
            <a:r>
              <a:rPr lang="en-IN" sz="3600" dirty="0" smtClean="0"/>
              <a:t>	-  </a:t>
            </a:r>
            <a:r>
              <a:rPr lang="en-IN" sz="3600" b="1" dirty="0" smtClean="0"/>
              <a:t>The antibody titre of a serum is the highest dilution of the serum that shows an observable reaction with the antigen in the particular test.</a:t>
            </a:r>
          </a:p>
          <a:p>
            <a:pPr>
              <a:buNone/>
            </a:pPr>
            <a:r>
              <a:rPr lang="en-IN" sz="3600" dirty="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buNone/>
            </a:pPr>
            <a:r>
              <a:rPr lang="en-IN" dirty="0" smtClean="0"/>
              <a:t>	</a:t>
            </a:r>
            <a:r>
              <a:rPr lang="en-IN" sz="4100" dirty="0" smtClean="0"/>
              <a:t>- The titre of a serum is influenced by the nature and quantity of the antigen and the type and conditions of the test. Antigens may also be titrated against sera. </a:t>
            </a:r>
          </a:p>
          <a:p>
            <a:r>
              <a:rPr lang="en-IN" sz="4100" dirty="0" smtClean="0"/>
              <a:t>Two important parameters of serological tests are sensitivity and specificity:</a:t>
            </a:r>
          </a:p>
          <a:p>
            <a:pPr>
              <a:buNone/>
            </a:pPr>
            <a:r>
              <a:rPr lang="en-IN" sz="4100" dirty="0" smtClean="0"/>
              <a:t>• </a:t>
            </a:r>
            <a:r>
              <a:rPr lang="en-IN" sz="4100" b="1" dirty="0" smtClean="0"/>
              <a:t>Sensitivity - </a:t>
            </a:r>
            <a:r>
              <a:rPr lang="en-IN" sz="4100" dirty="0" smtClean="0"/>
              <a:t>refers to the </a:t>
            </a:r>
            <a:r>
              <a:rPr lang="en-IN" sz="4100" b="1" dirty="0" smtClean="0"/>
              <a:t>ability of the test to detect even very minute quantities of antigen or antibody. </a:t>
            </a:r>
            <a:r>
              <a:rPr lang="en-IN" sz="4100" dirty="0" smtClean="0"/>
              <a:t>When a test is highly sensitive, false negative results will be absent or minimal.</a:t>
            </a:r>
          </a:p>
          <a:p>
            <a:pPr>
              <a:buNone/>
            </a:pPr>
            <a:endParaRPr lang="en-IN" sz="41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IN" dirty="0" smtClean="0"/>
              <a:t>• </a:t>
            </a:r>
            <a:r>
              <a:rPr lang="en-IN" sz="4800" b="1" dirty="0" smtClean="0"/>
              <a:t>Specificity - </a:t>
            </a:r>
            <a:r>
              <a:rPr lang="en-IN" sz="4800" dirty="0" smtClean="0"/>
              <a:t>refers to the </a:t>
            </a:r>
            <a:r>
              <a:rPr lang="en-IN" sz="4800" b="1" dirty="0" smtClean="0"/>
              <a:t>ability of the test to detect reactions between homologous antigens and antibodies only, and with no other </a:t>
            </a:r>
            <a:r>
              <a:rPr lang="en-IN" sz="4800" dirty="0" smtClean="0"/>
              <a:t>. </a:t>
            </a:r>
          </a:p>
          <a:p>
            <a:pPr>
              <a:buNone/>
            </a:pPr>
            <a:r>
              <a:rPr lang="en-IN" sz="4800" dirty="0" smtClean="0"/>
              <a:t>	-  In a highly specific test, false positive reactions are absent or minimal.</a:t>
            </a:r>
          </a:p>
          <a:p>
            <a:pPr>
              <a:buNone/>
            </a:pPr>
            <a:r>
              <a:rPr lang="en-IN" sz="4800" dirty="0" smtClean="0"/>
              <a:t>	-  In general, the sensitivity and specificity of a test are in inverse proportion.</a:t>
            </a:r>
          </a:p>
          <a:p>
            <a:pPr>
              <a:buNone/>
            </a:pPr>
            <a:endParaRPr lang="en-IN" sz="4800" dirty="0" smtClean="0"/>
          </a:p>
          <a:p>
            <a:pPr>
              <a:buNone/>
            </a:pPr>
            <a:r>
              <a:rPr lang="en-IN" sz="4800" dirty="0" smtClean="0"/>
              <a:t>	</a:t>
            </a:r>
            <a:endParaRPr lang="en-IN" sz="4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IN" dirty="0" smtClean="0"/>
              <a:t>	</a:t>
            </a:r>
            <a:r>
              <a:rPr lang="en-IN" sz="4000" dirty="0" smtClean="0"/>
              <a:t>-  Originally, reagents for serological tests were prepared by individual laboratories, leading to batch variation , and lack of reproducibility and comparability.</a:t>
            </a:r>
          </a:p>
          <a:p>
            <a:pPr>
              <a:buNone/>
            </a:pPr>
            <a:r>
              <a:rPr lang="en-IN" sz="4000" dirty="0" smtClean="0"/>
              <a:t>	- The commercial availability of readymade standardised test kits has simplified test procedures, improved quality and greatly enlarged their scope and use.</a:t>
            </a:r>
            <a:endParaRPr lang="en-IN"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0108"/>
          </a:xfrm>
        </p:spPr>
        <p:txBody>
          <a:bodyPr/>
          <a:lstStyle/>
          <a:p>
            <a:r>
              <a:rPr lang="en-IN" b="1" u="sng" dirty="0" smtClean="0"/>
              <a:t>SEROLOGICAL REACTIONS</a:t>
            </a:r>
            <a:endParaRPr lang="en-IN" u="sng" dirty="0"/>
          </a:p>
        </p:txBody>
      </p:sp>
      <p:sp>
        <p:nvSpPr>
          <p:cNvPr id="3" name="Content Placeholder 2"/>
          <p:cNvSpPr>
            <a:spLocks noGrp="1"/>
          </p:cNvSpPr>
          <p:nvPr>
            <p:ph idx="1"/>
          </p:nvPr>
        </p:nvSpPr>
        <p:spPr>
          <a:xfrm>
            <a:off x="0" y="1071546"/>
            <a:ext cx="9144000" cy="5786454"/>
          </a:xfrm>
        </p:spPr>
        <p:txBody>
          <a:bodyPr>
            <a:normAutofit/>
          </a:bodyPr>
          <a:lstStyle/>
          <a:p>
            <a:r>
              <a:rPr lang="en-IN" sz="4000" b="1" u="sng" dirty="0" smtClean="0"/>
              <a:t>PRECIPITATION REACTION :</a:t>
            </a:r>
          </a:p>
          <a:p>
            <a:pPr>
              <a:buNone/>
            </a:pPr>
            <a:r>
              <a:rPr lang="en-IN" sz="4000" dirty="0" smtClean="0"/>
              <a:t>	</a:t>
            </a:r>
            <a:r>
              <a:rPr lang="en-IN" sz="4000" b="1" dirty="0" smtClean="0"/>
              <a:t>Precipitation: </a:t>
            </a:r>
            <a:r>
              <a:rPr lang="en-IN" sz="4000" dirty="0" smtClean="0"/>
              <a:t>When a </a:t>
            </a:r>
            <a:r>
              <a:rPr lang="en-IN" sz="4000" b="1" dirty="0" smtClean="0"/>
              <a:t>soluble antigen combines with its antibody </a:t>
            </a:r>
            <a:r>
              <a:rPr lang="en-IN" sz="4000" dirty="0" smtClean="0"/>
              <a:t>in the presence of electrolytes (</a:t>
            </a:r>
            <a:r>
              <a:rPr lang="en-IN" sz="4000" dirty="0" err="1" smtClean="0"/>
              <a:t>NaCl</a:t>
            </a:r>
            <a:r>
              <a:rPr lang="en-IN" sz="4000" dirty="0" smtClean="0"/>
              <a:t>) at a suitable temperature and pH, the antigen-antibody complex forms an insoluble precipitate.</a:t>
            </a:r>
          </a:p>
          <a:p>
            <a:pPr>
              <a:buNone/>
            </a:pPr>
            <a:r>
              <a:rPr lang="en-IN" b="1" dirty="0" smtClean="0"/>
              <a:t>	</a:t>
            </a:r>
            <a:endParaRPr lang="en-IN"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IN" b="1" dirty="0" smtClean="0"/>
              <a:t>	</a:t>
            </a:r>
            <a:r>
              <a:rPr lang="en-IN" sz="4000" b="1" dirty="0" smtClean="0"/>
              <a:t>Flocculation: </a:t>
            </a:r>
            <a:r>
              <a:rPr lang="en-IN" sz="4000" dirty="0" smtClean="0"/>
              <a:t>When, instead of </a:t>
            </a:r>
            <a:r>
              <a:rPr lang="en-IN" sz="4000" dirty="0" err="1" smtClean="0"/>
              <a:t>sedimenting</a:t>
            </a:r>
            <a:r>
              <a:rPr lang="en-IN" sz="4000" dirty="0" smtClean="0"/>
              <a:t>, the </a:t>
            </a:r>
            <a:r>
              <a:rPr lang="en-IN" sz="4000" b="1" dirty="0" smtClean="0"/>
              <a:t>precipitate remains suspended </a:t>
            </a:r>
            <a:r>
              <a:rPr lang="en-IN" sz="4000" dirty="0" smtClean="0"/>
              <a:t>as floccules, the reaction is known as </a:t>
            </a:r>
            <a:r>
              <a:rPr lang="en-IN" sz="4000" b="1" dirty="0" smtClean="0"/>
              <a:t>flocculation.</a:t>
            </a:r>
          </a:p>
          <a:p>
            <a:pPr>
              <a:buNone/>
            </a:pPr>
            <a:r>
              <a:rPr lang="en-IN" sz="4000" b="1" dirty="0" smtClean="0"/>
              <a:t>	</a:t>
            </a:r>
            <a:r>
              <a:rPr lang="en-IN" sz="4000" dirty="0" smtClean="0"/>
              <a:t>Precipitation can take place in liquid media or in gels such as agar, </a:t>
            </a:r>
            <a:r>
              <a:rPr lang="en-IN" sz="4000" dirty="0" err="1" smtClean="0"/>
              <a:t>agarose</a:t>
            </a:r>
            <a:r>
              <a:rPr lang="en-IN" sz="4000" dirty="0" smtClean="0"/>
              <a:t> or </a:t>
            </a:r>
            <a:r>
              <a:rPr lang="en-IN" sz="4000" dirty="0" err="1" smtClean="0"/>
              <a:t>polyacrylamide</a:t>
            </a:r>
            <a:r>
              <a:rPr lang="en-IN" sz="4000" dirty="0" smtClean="0"/>
              <a:t>.</a:t>
            </a:r>
          </a:p>
          <a:p>
            <a:pPr>
              <a:buNone/>
            </a:pPr>
            <a:r>
              <a:rPr lang="en-US" sz="4000" dirty="0" smtClean="0"/>
              <a:t>	</a:t>
            </a:r>
            <a:r>
              <a:rPr lang="en-IN" sz="4000" b="1" dirty="0" smtClean="0"/>
              <a:t>Phases: </a:t>
            </a:r>
            <a:r>
              <a:rPr lang="en-IN" sz="4000" dirty="0" smtClean="0"/>
              <a:t>The amount of precipitate formed is greatly influenced by the </a:t>
            </a:r>
            <a:r>
              <a:rPr lang="en-IN" sz="4000" b="1" dirty="0" smtClean="0"/>
              <a:t>relative</a:t>
            </a:r>
            <a:r>
              <a:rPr lang="en-IN" sz="4000" dirty="0" smtClean="0"/>
              <a:t> </a:t>
            </a:r>
            <a:r>
              <a:rPr lang="en-IN" sz="4000" b="1" dirty="0" smtClean="0"/>
              <a:t>proportions of antigens and antibodies.</a:t>
            </a:r>
          </a:p>
          <a:p>
            <a:pPr>
              <a:buNone/>
            </a:pPr>
            <a:endParaRPr lang="en-IN" sz="4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a:buNone/>
            </a:pPr>
            <a:r>
              <a:rPr lang="en-IN" dirty="0" smtClean="0"/>
              <a:t>	</a:t>
            </a:r>
            <a:r>
              <a:rPr lang="en-IN" sz="5900" dirty="0" smtClean="0"/>
              <a:t>-  In the laboratory, they help in the </a:t>
            </a:r>
            <a:r>
              <a:rPr lang="en-IN" sz="5900" b="1" dirty="0" smtClean="0"/>
              <a:t>diagnosis of infections.</a:t>
            </a:r>
          </a:p>
          <a:p>
            <a:pPr>
              <a:buNone/>
            </a:pPr>
            <a:r>
              <a:rPr lang="en-IN" sz="5900" dirty="0" smtClean="0"/>
              <a:t>	 -  In epidemiological surveys, they assist in the </a:t>
            </a:r>
            <a:r>
              <a:rPr lang="en-IN" sz="5900" b="1" dirty="0" smtClean="0"/>
              <a:t>identification of infectious agents and non-infectious </a:t>
            </a:r>
            <a:r>
              <a:rPr lang="en-US" sz="5900" b="1" dirty="0" smtClean="0"/>
              <a:t>antigens </a:t>
            </a:r>
            <a:r>
              <a:rPr lang="en-US" sz="5900" dirty="0" smtClean="0"/>
              <a:t>and screening the populations for a particular infection.</a:t>
            </a:r>
          </a:p>
          <a:p>
            <a:pPr>
              <a:buNone/>
            </a:pPr>
            <a:r>
              <a:rPr lang="en-IN" sz="5900" b="1" dirty="0" smtClean="0"/>
              <a:t>	</a:t>
            </a:r>
            <a:r>
              <a:rPr lang="en-IN" sz="5900" dirty="0" smtClean="0"/>
              <a:t>-  </a:t>
            </a:r>
            <a:r>
              <a:rPr lang="en-IN" sz="5900" dirty="0" err="1" smtClean="0"/>
              <a:t>ln</a:t>
            </a:r>
            <a:r>
              <a:rPr lang="en-IN" sz="5900" dirty="0" smtClean="0"/>
              <a:t> general, these reactions can be used for the </a:t>
            </a:r>
            <a:r>
              <a:rPr lang="en-IN" sz="5900" b="1" dirty="0" smtClean="0"/>
              <a:t>detection and </a:t>
            </a:r>
            <a:r>
              <a:rPr lang="en-IN" sz="5900" b="1" dirty="0" err="1" smtClean="0"/>
              <a:t>quantitation</a:t>
            </a:r>
            <a:r>
              <a:rPr lang="en-IN" sz="5900" b="1" dirty="0" smtClean="0"/>
              <a:t> of either antigen or antibodies.</a:t>
            </a:r>
          </a:p>
          <a:p>
            <a:pPr>
              <a:buNone/>
            </a:pPr>
            <a:endParaRPr lang="en-IN" sz="5900" dirty="0" smtClean="0"/>
          </a:p>
          <a:p>
            <a:pPr>
              <a:buNone/>
            </a:pPr>
            <a:r>
              <a:rPr lang="en-IN" sz="5900" dirty="0" smtClean="0"/>
              <a:t>	</a:t>
            </a:r>
            <a:endParaRPr lang="en-IN" sz="5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IN" sz="3800" dirty="0" smtClean="0"/>
              <a:t>If Increasing quantities of antigens are added to the same amount of antiserum in different tubes, precipitation will be found to occur most rapidly and abundantly in one of the middle tubes in which the antigen and antibody are present in optimal or equivalent proportions.</a:t>
            </a:r>
          </a:p>
          <a:p>
            <a:r>
              <a:rPr lang="en-IN" sz="3800" dirty="0" smtClean="0"/>
              <a:t> In the preceding tubes in which the antibody is in excess and in the later tubes in which the antigen is in excess, the precipitation will be weak or even absent.</a:t>
            </a:r>
          </a:p>
          <a:p>
            <a:pPr>
              <a:buNone/>
            </a:pPr>
            <a:endParaRPr lang="en-IN" sz="3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IN" sz="4400" dirty="0" smtClean="0"/>
              <a:t>For a given antigen-antibody system, the optimal or equivalent ratio will be constant, irrespective of the quantity of the reactants. </a:t>
            </a:r>
          </a:p>
          <a:p>
            <a:r>
              <a:rPr lang="en-IN" sz="4400" dirty="0" smtClean="0"/>
              <a:t>If the amounts of precipitate in the different tubes are plotted on a graph, the resulting curve will have three phases:</a:t>
            </a:r>
          </a:p>
          <a:p>
            <a:endParaRPr lang="en-IN" sz="44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buNone/>
            </a:pPr>
            <a:r>
              <a:rPr lang="en-IN" b="1" dirty="0" smtClean="0"/>
              <a:t>	</a:t>
            </a:r>
            <a:r>
              <a:rPr lang="en-IN" sz="4000" b="1" dirty="0" smtClean="0"/>
              <a:t>1. </a:t>
            </a:r>
            <a:r>
              <a:rPr lang="en-IN" sz="4000" b="1" dirty="0" err="1" smtClean="0"/>
              <a:t>Prozone</a:t>
            </a:r>
            <a:r>
              <a:rPr lang="en-IN" sz="4000" b="1" dirty="0" smtClean="0"/>
              <a:t> phenomenon: </a:t>
            </a:r>
            <a:r>
              <a:rPr lang="en-IN" sz="4000" dirty="0" smtClean="0"/>
              <a:t>This is caused by </a:t>
            </a:r>
            <a:r>
              <a:rPr lang="en-IN" sz="4000" b="1" dirty="0" smtClean="0"/>
              <a:t>excess antibody </a:t>
            </a:r>
            <a:r>
              <a:rPr lang="en-IN" sz="4000" dirty="0" smtClean="0"/>
              <a:t>in the test system. Failure of a visible reaction is due to inhibition of lattice formation by the excess antibody.</a:t>
            </a:r>
          </a:p>
          <a:p>
            <a:pPr>
              <a:buNone/>
            </a:pPr>
            <a:r>
              <a:rPr lang="en-IN" sz="4000" b="1" dirty="0" smtClean="0"/>
              <a:t>	2.  Zone of equivalence: </a:t>
            </a:r>
            <a:r>
              <a:rPr lang="en-IN" sz="4000" dirty="0" smtClean="0"/>
              <a:t>Here, the antigen and antibody are in </a:t>
            </a:r>
            <a:r>
              <a:rPr lang="en-IN" sz="4000" b="1" dirty="0" smtClean="0"/>
              <a:t>optimum</a:t>
            </a:r>
            <a:r>
              <a:rPr lang="en-IN" sz="4000" dirty="0" smtClean="0"/>
              <a:t> proportions. </a:t>
            </a:r>
            <a:r>
              <a:rPr lang="en-IN" sz="4000" b="1" dirty="0" smtClean="0"/>
              <a:t>Lattice formation </a:t>
            </a:r>
            <a:r>
              <a:rPr lang="en-IN" sz="4000" dirty="0" smtClean="0"/>
              <a:t>and visible reactions are enhanced.</a:t>
            </a:r>
          </a:p>
          <a:p>
            <a:pPr>
              <a:buNone/>
            </a:pPr>
            <a:r>
              <a:rPr lang="en-IN" sz="4000" b="1" dirty="0" smtClean="0"/>
              <a:t>	3. Post-zone phenomenon: </a:t>
            </a:r>
            <a:r>
              <a:rPr lang="en-IN" sz="4000" dirty="0" smtClean="0"/>
              <a:t>This is caused by the presence of </a:t>
            </a:r>
            <a:r>
              <a:rPr lang="en-IN" sz="4000" b="1" dirty="0" smtClean="0"/>
              <a:t>excess antigen </a:t>
            </a:r>
            <a:r>
              <a:rPr lang="en-IN" sz="4000" dirty="0" smtClean="0"/>
              <a:t>in the test system. No visible reaction will occur.</a:t>
            </a:r>
          </a:p>
          <a:p>
            <a:endParaRPr lang="en-IN"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IN" sz="4200" dirty="0" smtClean="0"/>
              <a:t>The </a:t>
            </a:r>
            <a:r>
              <a:rPr lang="en-IN" sz="4200" dirty="0" err="1" smtClean="0"/>
              <a:t>prozone</a:t>
            </a:r>
            <a:r>
              <a:rPr lang="en-IN" sz="4200" dirty="0" smtClean="0"/>
              <a:t> is of importance in clinical serology, as sera rich in antibody will sometimes give a false negative precipitation or agglutination result, unless several dilutions are tested.</a:t>
            </a:r>
          </a:p>
          <a:p>
            <a:pPr>
              <a:buNone/>
            </a:pPr>
            <a:r>
              <a:rPr lang="en-IN" sz="4200" dirty="0" smtClean="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IN" sz="4400" b="1" dirty="0" smtClean="0"/>
              <a:t>Mechanism of precipitation</a:t>
            </a:r>
          </a:p>
          <a:p>
            <a:pPr>
              <a:buNone/>
            </a:pPr>
            <a:r>
              <a:rPr lang="en-IN" sz="4400" dirty="0" smtClean="0"/>
              <a:t>	-  </a:t>
            </a:r>
            <a:r>
              <a:rPr lang="en-IN" sz="4400" b="1" dirty="0" err="1" smtClean="0"/>
              <a:t>Marrack</a:t>
            </a:r>
            <a:r>
              <a:rPr lang="en-IN" sz="4400" b="1" dirty="0" smtClean="0"/>
              <a:t> (1934) proposed the lattice hypothesis </a:t>
            </a:r>
            <a:r>
              <a:rPr lang="en-IN" sz="4400" dirty="0" smtClean="0"/>
              <a:t>to explain the mechanism of precipitation. </a:t>
            </a:r>
          </a:p>
          <a:p>
            <a:pPr>
              <a:buNone/>
            </a:pPr>
            <a:r>
              <a:rPr lang="en-IN" sz="4400" dirty="0" smtClean="0"/>
              <a:t>	-  According to this concept, multivalent antigens combine with bivalent antibodies in varying proportions, depending on the antigen-antibody ratio in the reacting mixture. </a:t>
            </a:r>
            <a:endParaRPr lang="en-IN" sz="4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IN" dirty="0" smtClean="0"/>
              <a:t>	</a:t>
            </a:r>
            <a:r>
              <a:rPr lang="en-IN" sz="4200" dirty="0" smtClean="0"/>
              <a:t>-  </a:t>
            </a:r>
            <a:r>
              <a:rPr lang="en-IN" sz="4200" b="1" dirty="0" smtClean="0"/>
              <a:t>Precipitation results when a large lattice is formed</a:t>
            </a:r>
            <a:r>
              <a:rPr lang="en-IN" sz="4200" dirty="0" smtClean="0"/>
              <a:t> consisting of alternating antigen and antibody molecules. This is possible only in the </a:t>
            </a:r>
            <a:r>
              <a:rPr lang="en-IN" sz="4200" b="1" dirty="0" smtClean="0"/>
              <a:t>zone of equivalence.</a:t>
            </a:r>
          </a:p>
          <a:p>
            <a:pPr>
              <a:buNone/>
            </a:pPr>
            <a:r>
              <a:rPr lang="en-IN" sz="4200" dirty="0" smtClean="0"/>
              <a:t>	</a:t>
            </a:r>
            <a:r>
              <a:rPr lang="en-IN" sz="4400" dirty="0" smtClean="0"/>
              <a:t> -  In the zones of antigen or antibody excess, the lattice does not enlarge, as the </a:t>
            </a:r>
            <a:r>
              <a:rPr lang="en-IN" sz="4400" dirty="0" err="1" smtClean="0"/>
              <a:t>valencies</a:t>
            </a:r>
            <a:r>
              <a:rPr lang="en-IN" sz="4400" dirty="0" smtClean="0"/>
              <a:t> of the antibody and the antigen, are fully satisfied. </a:t>
            </a:r>
            <a:r>
              <a:rPr lang="en-IN" sz="4400" b="1" dirty="0" smtClean="0"/>
              <a:t>(Fig.)</a:t>
            </a:r>
          </a:p>
          <a:p>
            <a:pPr>
              <a:buNone/>
            </a:pPr>
            <a:endParaRPr lang="en-IN" sz="4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571612"/>
          </a:xfrm>
        </p:spPr>
        <p:txBody>
          <a:bodyPr/>
          <a:lstStyle/>
          <a:p>
            <a:pPr>
              <a:buNone/>
            </a:pPr>
            <a:r>
              <a:rPr lang="en-IN" dirty="0" smtClean="0"/>
              <a:t>	</a:t>
            </a:r>
            <a:endParaRPr lang="en-IN" b="1" dirty="0"/>
          </a:p>
        </p:txBody>
      </p:sp>
      <p:pic>
        <p:nvPicPr>
          <p:cNvPr id="1026" name="Picture 2"/>
          <p:cNvPicPr>
            <a:picLocks noChangeAspect="1" noChangeArrowheads="1"/>
          </p:cNvPicPr>
          <p:nvPr/>
        </p:nvPicPr>
        <p:blipFill>
          <a:blip r:embed="rId2"/>
          <a:srcRect/>
          <a:stretch>
            <a:fillRect/>
          </a:stretch>
        </p:blipFill>
        <p:spPr bwMode="auto">
          <a:xfrm>
            <a:off x="214282" y="500042"/>
            <a:ext cx="8501122" cy="5929354"/>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IN" sz="4400" b="1" dirty="0" smtClean="0"/>
              <a:t>Applications :</a:t>
            </a:r>
          </a:p>
          <a:p>
            <a:pPr>
              <a:buNone/>
            </a:pPr>
            <a:r>
              <a:rPr lang="en-IN" sz="4400" dirty="0" smtClean="0"/>
              <a:t>	The precipitation test may be carried out as a qualitative or quantitative test. It is sensitive in the detection of antigens and as little as 1</a:t>
            </a:r>
            <a:r>
              <a:rPr lang="el-GR" sz="4400" dirty="0" smtClean="0"/>
              <a:t>μ</a:t>
            </a:r>
            <a:r>
              <a:rPr lang="en-US" sz="4400" dirty="0" smtClean="0"/>
              <a:t>g</a:t>
            </a:r>
            <a:r>
              <a:rPr lang="en-IN" sz="4400" dirty="0" smtClean="0"/>
              <a:t> of protein can be detected.</a:t>
            </a:r>
          </a:p>
          <a:p>
            <a:pPr>
              <a:buNone/>
            </a:pPr>
            <a:r>
              <a:rPr lang="en-IN" sz="4400" dirty="0" smtClean="0"/>
              <a:t>	-  It is relatively less sensitive for the detection of antibodies.</a:t>
            </a:r>
          </a:p>
          <a:p>
            <a:pPr>
              <a:buNone/>
            </a:pPr>
            <a:r>
              <a:rPr lang="en-IN" dirty="0" smtClean="0"/>
              <a:t>	</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IN" dirty="0" smtClean="0"/>
              <a:t>	</a:t>
            </a:r>
            <a:r>
              <a:rPr lang="en-IN" sz="4000" dirty="0" smtClean="0"/>
              <a:t>- Antibody </a:t>
            </a:r>
            <a:r>
              <a:rPr lang="en-IN" sz="4000" dirty="0"/>
              <a:t>reactions in vitro are known </a:t>
            </a:r>
            <a:r>
              <a:rPr lang="en-IN" sz="4000" dirty="0" smtClean="0"/>
              <a:t>as </a:t>
            </a:r>
            <a:r>
              <a:rPr lang="en-IN" sz="4000" b="1" dirty="0" smtClean="0"/>
              <a:t>serological </a:t>
            </a:r>
            <a:r>
              <a:rPr lang="en-IN" sz="4000" b="1" dirty="0"/>
              <a:t>reactions.</a:t>
            </a:r>
          </a:p>
          <a:p>
            <a:r>
              <a:rPr lang="en-IN" sz="4000" b="1" dirty="0" smtClean="0"/>
              <a:t>Stages</a:t>
            </a:r>
            <a:r>
              <a:rPr lang="en-IN" sz="4000" b="1" dirty="0"/>
              <a:t> </a:t>
            </a:r>
            <a:r>
              <a:rPr lang="en-IN" sz="4000" b="1" dirty="0" smtClean="0"/>
              <a:t>:</a:t>
            </a:r>
            <a:r>
              <a:rPr lang="en-IN" sz="4000" dirty="0" smtClean="0"/>
              <a:t>The reactions between antigens and antibodies occur in </a:t>
            </a:r>
            <a:r>
              <a:rPr lang="en-IN" sz="4000" b="1" dirty="0" smtClean="0"/>
              <a:t>three stages</a:t>
            </a:r>
            <a:r>
              <a:rPr lang="en-IN" sz="4000" dirty="0" smtClean="0"/>
              <a:t>:</a:t>
            </a:r>
          </a:p>
          <a:p>
            <a:pPr>
              <a:buNone/>
            </a:pPr>
            <a:r>
              <a:rPr lang="en-IN" sz="4000" dirty="0" smtClean="0"/>
              <a:t>	• </a:t>
            </a:r>
            <a:r>
              <a:rPr lang="en-IN" sz="4000" b="1" dirty="0" smtClean="0"/>
              <a:t>Primary stage: </a:t>
            </a:r>
            <a:r>
              <a:rPr lang="en-IN" sz="4000" dirty="0" smtClean="0"/>
              <a:t>This is the initial interaction between antigens and antibodies, </a:t>
            </a:r>
            <a:r>
              <a:rPr lang="en-IN" sz="4000" b="1" dirty="0" smtClean="0"/>
              <a:t>without any visible effects</a:t>
            </a:r>
            <a:r>
              <a:rPr lang="en-IN" sz="4000" dirty="0" smtClean="0"/>
              <a:t>.</a:t>
            </a:r>
          </a:p>
          <a:p>
            <a:pPr>
              <a:buNone/>
            </a:pPr>
            <a:r>
              <a:rPr lang="en-IN" sz="4000" dirty="0" smtClean="0"/>
              <a:t>	 - This reaction is rapid, occurs even at low temperatures. The reaction is reversible</a:t>
            </a:r>
            <a:r>
              <a:rPr lang="en-US" sz="4000" dirty="0" smtClean="0"/>
              <a:t> </a:t>
            </a:r>
            <a:r>
              <a:rPr lang="en-IN" dirty="0" smtClean="0"/>
              <a:t>. </a:t>
            </a:r>
            <a:endParaRPr lang="en-IN"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None/>
            </a:pPr>
            <a:r>
              <a:rPr lang="en-IN" sz="4000" b="1" dirty="0" smtClean="0"/>
              <a:t>-  Precipitation tests have several applications :</a:t>
            </a:r>
          </a:p>
          <a:p>
            <a:r>
              <a:rPr lang="en-IN" sz="4000" dirty="0" smtClean="0"/>
              <a:t>forensic application in the identification of blood and seminal stains.</a:t>
            </a:r>
          </a:p>
          <a:p>
            <a:r>
              <a:rPr lang="en-IN" sz="4000" dirty="0" smtClean="0"/>
              <a:t>Testing for food adulterants</a:t>
            </a:r>
          </a:p>
          <a:p>
            <a:r>
              <a:rPr lang="en-IN" sz="4000" dirty="0" smtClean="0"/>
              <a:t>Grouping of streptococci by the Lancefield technique</a:t>
            </a:r>
          </a:p>
          <a:p>
            <a:r>
              <a:rPr lang="en-IN" sz="4000" dirty="0" smtClean="0"/>
              <a:t>The VDRL test for syphilis</a:t>
            </a:r>
          </a:p>
          <a:p>
            <a:r>
              <a:rPr lang="en-IN" sz="4000" dirty="0" smtClean="0"/>
              <a:t>To standardise toxins and </a:t>
            </a:r>
            <a:r>
              <a:rPr lang="en-IN" sz="4000" dirty="0" err="1" smtClean="0"/>
              <a:t>toxoids</a:t>
            </a:r>
            <a:endParaRPr lang="en-IN" sz="4000" dirty="0" smtClean="0"/>
          </a:p>
          <a:p>
            <a:r>
              <a:rPr lang="en-IN" sz="4000" dirty="0" smtClean="0"/>
              <a:t> To test </a:t>
            </a:r>
            <a:r>
              <a:rPr lang="en-IN" sz="4000" dirty="0" err="1" smtClean="0"/>
              <a:t>toxigenicity</a:t>
            </a:r>
            <a:r>
              <a:rPr lang="en-IN" sz="4000" dirty="0" smtClean="0"/>
              <a:t> in diphtheria bacilli</a:t>
            </a:r>
            <a:endParaRPr lang="en-IN"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IN" sz="3800" dirty="0" smtClean="0"/>
              <a:t>The following types of precipitation and flocculation tests are in common use:</a:t>
            </a:r>
          </a:p>
          <a:p>
            <a:pPr>
              <a:buNone/>
            </a:pPr>
            <a:r>
              <a:rPr lang="en-IN" sz="3800" b="1" dirty="0" smtClean="0"/>
              <a:t>	</a:t>
            </a:r>
            <a:r>
              <a:rPr lang="en-IN" sz="3800" b="1" u="sng" dirty="0" smtClean="0"/>
              <a:t>Ring test: </a:t>
            </a:r>
          </a:p>
          <a:p>
            <a:pPr>
              <a:buNone/>
            </a:pPr>
            <a:r>
              <a:rPr lang="en-IN" sz="3800" b="1" dirty="0" smtClean="0"/>
              <a:t>	</a:t>
            </a:r>
            <a:r>
              <a:rPr lang="en-IN" sz="3800" dirty="0" smtClean="0"/>
              <a:t>This is the simplest type of precipitation test, </a:t>
            </a:r>
            <a:r>
              <a:rPr lang="en-IN" sz="3800" b="1" dirty="0" smtClean="0"/>
              <a:t>consists of layering the antigen solution over a  column of antiserum in a narrow tube</a:t>
            </a:r>
            <a:r>
              <a:rPr lang="en-IN" sz="3800" dirty="0" smtClean="0"/>
              <a:t>. </a:t>
            </a:r>
            <a:r>
              <a:rPr lang="en-IN" sz="3800" b="1" dirty="0" smtClean="0"/>
              <a:t>A precipitate forms at the junction of the two Liquids</a:t>
            </a:r>
            <a:r>
              <a:rPr lang="en-IN" sz="3800" dirty="0" smtClean="0"/>
              <a:t>. Examples are </a:t>
            </a:r>
            <a:r>
              <a:rPr lang="en-IN" sz="3800" dirty="0" err="1" smtClean="0"/>
              <a:t>Ascoli's</a:t>
            </a:r>
            <a:r>
              <a:rPr lang="en-IN" sz="3800" dirty="0" smtClean="0"/>
              <a:t> </a:t>
            </a:r>
            <a:r>
              <a:rPr lang="en-IN" sz="3800" dirty="0" err="1" smtClean="0"/>
              <a:t>thermoprecipitin</a:t>
            </a:r>
            <a:r>
              <a:rPr lang="en-IN" sz="3800" dirty="0" smtClean="0"/>
              <a:t> test and the grouping of streptococci by the Lancefield technique.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r>
              <a:rPr lang="en-IN" sz="4000" b="1" u="sng" dirty="0" smtClean="0"/>
              <a:t>Slide test : </a:t>
            </a:r>
          </a:p>
          <a:p>
            <a:pPr>
              <a:buNone/>
            </a:pPr>
            <a:r>
              <a:rPr lang="en-IN" sz="4000" dirty="0" smtClean="0"/>
              <a:t>	-  When </a:t>
            </a:r>
            <a:r>
              <a:rPr lang="en-IN" sz="4000" b="1" dirty="0" smtClean="0"/>
              <a:t>a drop of antigen and the antiserum are placed on a slide </a:t>
            </a:r>
            <a:r>
              <a:rPr lang="en-IN" sz="4000" dirty="0" smtClean="0"/>
              <a:t>and mixed by shaking, floccules appear. VDRL test for syphilis is an example of slide flocculation.</a:t>
            </a:r>
          </a:p>
          <a:p>
            <a:r>
              <a:rPr lang="en-IN" sz="4000" b="1" dirty="0" smtClean="0"/>
              <a:t> </a:t>
            </a:r>
            <a:r>
              <a:rPr lang="en-IN" sz="4000" b="1" u="sng" dirty="0" smtClean="0"/>
              <a:t>Tube test :  </a:t>
            </a:r>
          </a:p>
          <a:p>
            <a:pPr lvl="1">
              <a:buFontTx/>
              <a:buChar char="-"/>
            </a:pPr>
            <a:r>
              <a:rPr lang="en-IN" sz="4000" dirty="0" smtClean="0"/>
              <a:t>Kahn test for syphilis is an example of a tube flocculation test. </a:t>
            </a:r>
          </a:p>
          <a:p>
            <a:pPr lvl="1">
              <a:buFontTx/>
              <a:buChar char="-"/>
            </a:pPr>
            <a:r>
              <a:rPr lang="en-IN" sz="4000" dirty="0" smtClean="0"/>
              <a:t>A quantitative tube flocculation test is used for the standardisation of toxins and </a:t>
            </a:r>
            <a:r>
              <a:rPr lang="en-IN" sz="4000" dirty="0" err="1" smtClean="0"/>
              <a:t>toxoids</a:t>
            </a:r>
            <a:r>
              <a:rPr lang="en-IN" sz="4000" dirty="0" smtClean="0"/>
              <a:t>. </a:t>
            </a:r>
          </a:p>
          <a:p>
            <a:pPr>
              <a:buNone/>
            </a:pPr>
            <a:endParaRPr lang="en-IN"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lvl="1">
              <a:buNone/>
            </a:pPr>
            <a:r>
              <a:rPr lang="en-IN" sz="3800" dirty="0" smtClean="0"/>
              <a:t>-  </a:t>
            </a:r>
            <a:r>
              <a:rPr lang="en-IN" sz="3800" b="1" dirty="0" smtClean="0"/>
              <a:t>Serial dilutions of the toxin/ </a:t>
            </a:r>
            <a:r>
              <a:rPr lang="en-IN" sz="3800" b="1" dirty="0" err="1" smtClean="0"/>
              <a:t>toxoid</a:t>
            </a:r>
            <a:r>
              <a:rPr lang="en-IN" sz="3800" b="1" dirty="0" smtClean="0"/>
              <a:t> are added to the tubes containing a fix  quantity of the antitoxin</a:t>
            </a:r>
            <a:r>
              <a:rPr lang="en-IN" sz="3800" dirty="0" smtClean="0"/>
              <a:t>. The amount of toxin or </a:t>
            </a:r>
            <a:r>
              <a:rPr lang="en-IN" sz="3800" dirty="0" err="1" smtClean="0"/>
              <a:t>toxoid</a:t>
            </a:r>
            <a:r>
              <a:rPr lang="en-IN" sz="3800" dirty="0" smtClean="0"/>
              <a:t> that flocculates optimally with one unit of the antitoxin is defined as an </a:t>
            </a:r>
            <a:r>
              <a:rPr lang="en-IN" sz="3800" b="1" dirty="0" smtClean="0"/>
              <a:t>Lf dose.</a:t>
            </a:r>
          </a:p>
          <a:p>
            <a:r>
              <a:rPr lang="en-IN" sz="3800" b="1" dirty="0" err="1" smtClean="0"/>
              <a:t>Immunodiffusion</a:t>
            </a:r>
            <a:r>
              <a:rPr lang="en-IN" sz="3800" b="1" dirty="0" smtClean="0"/>
              <a:t> (precipitation in gel) :</a:t>
            </a:r>
          </a:p>
          <a:p>
            <a:pPr>
              <a:buNone/>
            </a:pPr>
            <a:r>
              <a:rPr lang="en-US" sz="3800" b="1" dirty="0" smtClean="0"/>
              <a:t>	</a:t>
            </a:r>
            <a:r>
              <a:rPr lang="en-US" sz="3800" dirty="0" smtClean="0"/>
              <a:t>-  Several advantages of precipitation in gel over liquid medium. </a:t>
            </a:r>
            <a:r>
              <a:rPr lang="en-IN" sz="3800" dirty="0" smtClean="0"/>
              <a:t>The reaction is visible as a distinct band of precipitation, which is stable and can be stained for preservation.</a:t>
            </a:r>
            <a:endParaRPr lang="en-US" sz="3800" dirty="0" smtClean="0"/>
          </a:p>
          <a:p>
            <a:pPr>
              <a:buNone/>
            </a:pPr>
            <a:r>
              <a:rPr lang="en-US" sz="3800" dirty="0" smtClean="0"/>
              <a:t>	</a:t>
            </a:r>
            <a:endParaRPr lang="en-IN" sz="3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IN" sz="3400" dirty="0" smtClean="0"/>
              <a:t>	</a:t>
            </a:r>
            <a:r>
              <a:rPr lang="en-US" sz="4000" dirty="0" smtClean="0"/>
              <a:t>-  E</a:t>
            </a:r>
            <a:r>
              <a:rPr lang="en-IN" sz="4000" dirty="0" smtClean="0"/>
              <a:t>ach antigen-antibody reaction gives rise to a line of precipitation, so the number of different antigens in the reacting mixture can be observed. </a:t>
            </a:r>
          </a:p>
          <a:p>
            <a:pPr>
              <a:buNone/>
            </a:pPr>
            <a:r>
              <a:rPr lang="en-IN" sz="4000" dirty="0" smtClean="0"/>
              <a:t>	-  </a:t>
            </a:r>
            <a:r>
              <a:rPr lang="en-IN" sz="4000" dirty="0" err="1" smtClean="0"/>
              <a:t>Immunodiffusion</a:t>
            </a:r>
            <a:r>
              <a:rPr lang="en-IN" sz="4000" dirty="0" smtClean="0"/>
              <a:t> also </a:t>
            </a:r>
            <a:r>
              <a:rPr lang="en-IN" sz="4000" b="1" dirty="0" smtClean="0"/>
              <a:t>indicates identity, cross-reaction and non-identity between different antigens.</a:t>
            </a:r>
          </a:p>
          <a:p>
            <a:pPr>
              <a:buNone/>
            </a:pPr>
            <a:r>
              <a:rPr lang="en-IN" sz="4000" dirty="0" smtClean="0"/>
              <a:t>	-  </a:t>
            </a:r>
            <a:r>
              <a:rPr lang="en-IN" sz="4000" dirty="0" err="1" smtClean="0"/>
              <a:t>Immunodiffusion</a:t>
            </a:r>
            <a:r>
              <a:rPr lang="en-IN" sz="4000" dirty="0" smtClean="0"/>
              <a:t> is usually performed in a soft (1 %)agar or </a:t>
            </a:r>
            <a:r>
              <a:rPr lang="en-IN" sz="4000" dirty="0" err="1" smtClean="0"/>
              <a:t>agarose</a:t>
            </a:r>
            <a:r>
              <a:rPr lang="en-IN" sz="4000" dirty="0" smtClean="0"/>
              <a:t> gel.</a:t>
            </a:r>
          </a:p>
          <a:p>
            <a:pPr>
              <a:buNone/>
            </a:pPr>
            <a:endParaRPr lang="en-IN" sz="4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IN" sz="3600" b="1" dirty="0" smtClean="0"/>
              <a:t>Modifications of the </a:t>
            </a:r>
            <a:r>
              <a:rPr lang="en-IN" sz="3600" b="1" dirty="0" err="1" smtClean="0"/>
              <a:t>immunodiffusion</a:t>
            </a:r>
            <a:r>
              <a:rPr lang="en-IN" sz="3600" b="1" dirty="0" smtClean="0"/>
              <a:t> test :</a:t>
            </a:r>
          </a:p>
          <a:p>
            <a:pPr>
              <a:buNone/>
            </a:pPr>
            <a:r>
              <a:rPr lang="it-IT" sz="3600" b="1" dirty="0" smtClean="0"/>
              <a:t>	1. Single diffusion in one dimension (Oudin procedure):</a:t>
            </a:r>
          </a:p>
          <a:p>
            <a:pPr>
              <a:buNone/>
            </a:pPr>
            <a:r>
              <a:rPr lang="en-IN" sz="3600" dirty="0" smtClean="0"/>
              <a:t>	</a:t>
            </a:r>
            <a:r>
              <a:rPr lang="en-IN" sz="3800" dirty="0" smtClean="0"/>
              <a:t>-  The antibody is incorporated in </a:t>
            </a:r>
            <a:r>
              <a:rPr lang="en-IN" sz="3800" smtClean="0"/>
              <a:t>agar gel, in </a:t>
            </a:r>
            <a:r>
              <a:rPr lang="en-IN" sz="3800" dirty="0" smtClean="0"/>
              <a:t>a test tube and the antigen solution is layered over it.</a:t>
            </a:r>
          </a:p>
          <a:p>
            <a:pPr>
              <a:buNone/>
            </a:pPr>
            <a:r>
              <a:rPr lang="en-IN" sz="3800" dirty="0" smtClean="0"/>
              <a:t>	-  The antigen diffuses downward through the agar gel, forming a line of precipitation that appears to move downwards.</a:t>
            </a:r>
          </a:p>
          <a:p>
            <a:pPr>
              <a:buNone/>
            </a:pPr>
            <a:r>
              <a:rPr lang="en-IN" sz="3800" dirty="0" smtClean="0"/>
              <a:t>	-  The number of bands indicates the number of different antigens present.</a:t>
            </a:r>
          </a:p>
          <a:p>
            <a:pPr>
              <a:buNone/>
            </a:pPr>
            <a:r>
              <a:rPr lang="en-IN" sz="3800" b="1" dirty="0" smtClean="0"/>
              <a:t>	</a:t>
            </a:r>
            <a:endParaRPr lang="en-IN" sz="3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IN" b="1" dirty="0" smtClean="0"/>
              <a:t>	</a:t>
            </a:r>
            <a:r>
              <a:rPr lang="en-IN" sz="4000" b="1" dirty="0" smtClean="0"/>
              <a:t>2. Double diffusion in one dimension (Oakley - </a:t>
            </a:r>
            <a:r>
              <a:rPr lang="en-IN" sz="4000" b="1" dirty="0" err="1" smtClean="0"/>
              <a:t>Fulthorpe</a:t>
            </a:r>
            <a:r>
              <a:rPr lang="en-IN" sz="4000" b="1" dirty="0" smtClean="0"/>
              <a:t> procedure): </a:t>
            </a:r>
          </a:p>
          <a:p>
            <a:pPr>
              <a:buNone/>
            </a:pPr>
            <a:r>
              <a:rPr lang="en-IN" sz="4000" b="1" dirty="0" smtClean="0"/>
              <a:t>	</a:t>
            </a:r>
            <a:r>
              <a:rPr lang="en-IN" sz="4000" dirty="0" smtClean="0"/>
              <a:t>-  Here, the antibody is incorporated in gel, above which is placed a column of Plain agar. The antigen is layered on top of this. The antigen and antibody move towards each other through the intervening column of plain agar and form a band of precipitate where they meet at optimum proportion. </a:t>
            </a:r>
            <a:r>
              <a:rPr lang="en-IN" sz="4000" b="1" dirty="0" smtClean="0"/>
              <a:t>(Fig.)</a:t>
            </a:r>
            <a:endParaRPr lang="en-IN" sz="40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143380"/>
          </a:xfrm>
        </p:spPr>
        <p:txBody>
          <a:bodyPr/>
          <a:lstStyle/>
          <a:p>
            <a:pPr>
              <a:buNone/>
            </a:pPr>
            <a:r>
              <a:rPr lang="en-IN" b="1" dirty="0" smtClean="0"/>
              <a:t>	</a:t>
            </a:r>
            <a:endParaRPr lang="en-IN" b="1" dirty="0"/>
          </a:p>
        </p:txBody>
      </p:sp>
      <p:pic>
        <p:nvPicPr>
          <p:cNvPr id="1026" name="Picture 2"/>
          <p:cNvPicPr>
            <a:picLocks noChangeAspect="1" noChangeArrowheads="1"/>
          </p:cNvPicPr>
          <p:nvPr/>
        </p:nvPicPr>
        <p:blipFill>
          <a:blip r:embed="rId2"/>
          <a:srcRect/>
          <a:stretch>
            <a:fillRect/>
          </a:stretch>
        </p:blipFill>
        <p:spPr bwMode="auto">
          <a:xfrm>
            <a:off x="642910" y="285728"/>
            <a:ext cx="8286808" cy="6357982"/>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IN" b="1" dirty="0" smtClean="0"/>
              <a:t>	</a:t>
            </a:r>
            <a:r>
              <a:rPr lang="en-IN" sz="4500" b="1" dirty="0" smtClean="0"/>
              <a:t>3. Single diffusion in two dimensions (Radial </a:t>
            </a:r>
            <a:r>
              <a:rPr lang="en-IN" sz="4500" b="1" dirty="0" err="1" smtClean="0"/>
              <a:t>immunodiffusion</a:t>
            </a:r>
            <a:r>
              <a:rPr lang="en-IN" sz="4500" b="1" dirty="0" smtClean="0"/>
              <a:t>) :</a:t>
            </a:r>
          </a:p>
          <a:p>
            <a:pPr>
              <a:buNone/>
            </a:pPr>
            <a:r>
              <a:rPr lang="en-IN" sz="4500" dirty="0" smtClean="0"/>
              <a:t>	-  Here, the antiserum is incorporated in agar gel poured on a flat surface (slide or </a:t>
            </a:r>
            <a:r>
              <a:rPr lang="en-IN" sz="4500" dirty="0" err="1" smtClean="0"/>
              <a:t>petridish</a:t>
            </a:r>
            <a:r>
              <a:rPr lang="en-IN" sz="4500" dirty="0" smtClean="0"/>
              <a:t>). The antigen is added to the wells cut on the surface of the gel.</a:t>
            </a:r>
          </a:p>
          <a:p>
            <a:pPr>
              <a:buNone/>
            </a:pPr>
            <a:r>
              <a:rPr lang="en-IN" sz="4500" dirty="0" smtClean="0"/>
              <a:t>	-  It diffuses </a:t>
            </a:r>
            <a:r>
              <a:rPr lang="en-IN" sz="4500" dirty="0" err="1" smtClean="0"/>
              <a:t>radially</a:t>
            </a:r>
            <a:r>
              <a:rPr lang="en-IN" sz="4500" dirty="0" smtClean="0"/>
              <a:t> from the well and forms ring-shaped bands of precipitation (halos) concentrically around the well. </a:t>
            </a:r>
            <a:endParaRPr lang="en-IN" sz="45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IN" dirty="0" smtClean="0"/>
              <a:t>	</a:t>
            </a:r>
            <a:r>
              <a:rPr lang="en-IN" sz="4400" dirty="0" smtClean="0"/>
              <a:t>-  The diameter of the halos gives an estimate  of the concentration of the antigen.</a:t>
            </a:r>
          </a:p>
          <a:p>
            <a:pPr>
              <a:buNone/>
            </a:pPr>
            <a:r>
              <a:rPr lang="en-IN" sz="4400" dirty="0" smtClean="0"/>
              <a:t>	-  This method has been used for the estimation of the immunoglobulin classes in sera and for screening sera for antibodies to influenza viruses, among others </a:t>
            </a:r>
            <a:r>
              <a:rPr lang="en-IN" sz="4400" b="1" dirty="0" smtClean="0"/>
              <a:t>(Fig.)</a:t>
            </a:r>
            <a:endParaRPr lang="en-IN"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IN" dirty="0" smtClean="0"/>
              <a:t>	</a:t>
            </a:r>
            <a:r>
              <a:rPr lang="en-IN" sz="4400" dirty="0" smtClean="0"/>
              <a:t>-  Primary reaction can be detected by estimating free and bound antigens or antibodies separately by number of physical and chemical methods, including the use of markers such as radioactive isotopes, fluorescent dyes or </a:t>
            </a:r>
            <a:r>
              <a:rPr lang="en-IN" sz="4400" dirty="0" err="1" smtClean="0"/>
              <a:t>furritin</a:t>
            </a:r>
            <a:r>
              <a:rPr lang="en-IN" sz="4400" dirty="0" smtClean="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8"/>
            <a:ext cx="9144000" cy="2285992"/>
          </a:xfrm>
        </p:spPr>
        <p:txBody>
          <a:bodyPr/>
          <a:lstStyle/>
          <a:p>
            <a:pPr>
              <a:buNone/>
            </a:pPr>
            <a:r>
              <a:rPr lang="en-IN" dirty="0" smtClean="0"/>
              <a:t>		Single diffusion in two dimensions</a:t>
            </a:r>
            <a:endParaRPr lang="en-IN" dirty="0"/>
          </a:p>
        </p:txBody>
      </p:sp>
      <p:pic>
        <p:nvPicPr>
          <p:cNvPr id="3074" name="Picture 2"/>
          <p:cNvPicPr>
            <a:picLocks noChangeAspect="1" noChangeArrowheads="1"/>
          </p:cNvPicPr>
          <p:nvPr/>
        </p:nvPicPr>
        <p:blipFill>
          <a:blip r:embed="rId2"/>
          <a:srcRect/>
          <a:stretch>
            <a:fillRect/>
          </a:stretch>
        </p:blipFill>
        <p:spPr bwMode="auto">
          <a:xfrm>
            <a:off x="0" y="642918"/>
            <a:ext cx="9144000" cy="3833832"/>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txBody>
          <a:bodyPr>
            <a:normAutofit fontScale="92500"/>
          </a:bodyPr>
          <a:lstStyle/>
          <a:p>
            <a:pPr>
              <a:buNone/>
            </a:pPr>
            <a:r>
              <a:rPr lang="en-IN" b="1" dirty="0" smtClean="0"/>
              <a:t>	</a:t>
            </a:r>
            <a:r>
              <a:rPr lang="en-IN" sz="4500" b="1" dirty="0" smtClean="0"/>
              <a:t>4. Double diffusion in two dimensions (</a:t>
            </a:r>
            <a:r>
              <a:rPr lang="en-IN" sz="4500" b="1" dirty="0" err="1" smtClean="0"/>
              <a:t>Ouchterlony</a:t>
            </a:r>
            <a:r>
              <a:rPr lang="en-IN" sz="4500" b="1" dirty="0" smtClean="0"/>
              <a:t> procedure) : </a:t>
            </a:r>
          </a:p>
          <a:p>
            <a:pPr>
              <a:buNone/>
            </a:pPr>
            <a:r>
              <a:rPr lang="en-IN" sz="4500" b="1" dirty="0" smtClean="0"/>
              <a:t>	</a:t>
            </a:r>
            <a:r>
              <a:rPr lang="en-IN" sz="4500" dirty="0" smtClean="0"/>
              <a:t>-  This method is most widely employed and helps to compare different antigens and </a:t>
            </a:r>
            <a:r>
              <a:rPr lang="en-IN" sz="4500" dirty="0" err="1" smtClean="0"/>
              <a:t>antisera</a:t>
            </a:r>
            <a:r>
              <a:rPr lang="en-IN" sz="4500" dirty="0" smtClean="0"/>
              <a:t> directly. </a:t>
            </a:r>
          </a:p>
          <a:p>
            <a:pPr>
              <a:buNone/>
            </a:pPr>
            <a:r>
              <a:rPr lang="en-IN" sz="4500" dirty="0" smtClean="0"/>
              <a:t>	-  Agar gel is poured on a slide and wells are cut using a template. The antiserum is placed in the central well , and different antigens in the surrounding wells.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IN" dirty="0" smtClean="0"/>
              <a:t>	</a:t>
            </a:r>
            <a:r>
              <a:rPr lang="en-IN" sz="4400" dirty="0" smtClean="0"/>
              <a:t>-  If two adjacent antigens are </a:t>
            </a:r>
            <a:r>
              <a:rPr lang="en-IN" sz="4400" b="1" dirty="0" smtClean="0"/>
              <a:t>identical</a:t>
            </a:r>
            <a:r>
              <a:rPr lang="en-IN" sz="4400" dirty="0" smtClean="0"/>
              <a:t>, the lines of precipitate formed by them will fuse . </a:t>
            </a:r>
          </a:p>
          <a:p>
            <a:pPr>
              <a:buNone/>
            </a:pPr>
            <a:r>
              <a:rPr lang="en-IN" sz="4400" dirty="0" smtClean="0"/>
              <a:t>	- If they are unrelated, the lines will cross each other. Cross reaction or </a:t>
            </a:r>
            <a:r>
              <a:rPr lang="en-IN" sz="4400" b="1" dirty="0" smtClean="0"/>
              <a:t>partial identity </a:t>
            </a:r>
            <a:r>
              <a:rPr lang="en-IN" sz="4400" dirty="0" smtClean="0"/>
              <a:t>is indicated  by spur formation.  </a:t>
            </a:r>
            <a:r>
              <a:rPr lang="en-IN" sz="4400" dirty="0" err="1" smtClean="0"/>
              <a:t>e.g</a:t>
            </a:r>
            <a:r>
              <a:rPr lang="en-IN" sz="4400" dirty="0" smtClean="0"/>
              <a:t> </a:t>
            </a:r>
            <a:r>
              <a:rPr lang="en-IN" sz="4400" dirty="0" err="1" smtClean="0"/>
              <a:t>Elek</a:t>
            </a:r>
            <a:r>
              <a:rPr lang="en-IN" sz="4400" dirty="0" smtClean="0"/>
              <a:t> test for </a:t>
            </a:r>
            <a:r>
              <a:rPr lang="en-IN" sz="4400" dirty="0" err="1" smtClean="0"/>
              <a:t>toxigenicity</a:t>
            </a:r>
            <a:r>
              <a:rPr lang="en-IN" sz="4400" dirty="0" smtClean="0"/>
              <a:t> in diphtheria bacilli. </a:t>
            </a:r>
            <a:r>
              <a:rPr lang="en-IN" sz="4400" b="1" dirty="0" smtClean="0"/>
              <a:t>(Fig.)</a:t>
            </a:r>
            <a:endParaRPr lang="en-IN" sz="44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071546"/>
          </a:xfrm>
        </p:spPr>
        <p:txBody>
          <a:bodyPr>
            <a:normAutofit lnSpcReduction="10000"/>
          </a:bodyPr>
          <a:lstStyle/>
          <a:p>
            <a:pPr>
              <a:buNone/>
            </a:pPr>
            <a:r>
              <a:rPr lang="en-IN" dirty="0" smtClean="0"/>
              <a:t>		</a:t>
            </a:r>
          </a:p>
          <a:p>
            <a:pPr>
              <a:buNone/>
            </a:pPr>
            <a:r>
              <a:rPr lang="en-IN" dirty="0" smtClean="0"/>
              <a:t>			Double diffusion in Two Dimensions</a:t>
            </a:r>
            <a:endParaRPr lang="en-IN" dirty="0"/>
          </a:p>
        </p:txBody>
      </p:sp>
      <p:pic>
        <p:nvPicPr>
          <p:cNvPr id="4098" name="Picture 2"/>
          <p:cNvPicPr>
            <a:picLocks noChangeAspect="1" noChangeArrowheads="1"/>
          </p:cNvPicPr>
          <p:nvPr/>
        </p:nvPicPr>
        <p:blipFill>
          <a:blip r:embed="rId2"/>
          <a:srcRect/>
          <a:stretch>
            <a:fillRect/>
          </a:stretch>
        </p:blipFill>
        <p:spPr bwMode="auto">
          <a:xfrm>
            <a:off x="0" y="1142984"/>
            <a:ext cx="9143999" cy="4500594"/>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a:buNone/>
            </a:pPr>
            <a:r>
              <a:rPr lang="en-IN" b="1" dirty="0" smtClean="0"/>
              <a:t> </a:t>
            </a:r>
            <a:r>
              <a:rPr lang="en-IN" sz="3800" b="1" dirty="0" smtClean="0"/>
              <a:t>	</a:t>
            </a:r>
            <a:r>
              <a:rPr lang="en-IN" sz="5700" b="1" dirty="0" smtClean="0"/>
              <a:t>5.  </a:t>
            </a:r>
            <a:r>
              <a:rPr lang="en-IN" sz="5700" b="1" dirty="0" err="1" smtClean="0"/>
              <a:t>Immunoelectrophoresis</a:t>
            </a:r>
            <a:r>
              <a:rPr lang="en-IN" sz="5700" b="1" dirty="0" smtClean="0"/>
              <a:t>: </a:t>
            </a:r>
          </a:p>
          <a:p>
            <a:pPr>
              <a:buNone/>
            </a:pPr>
            <a:r>
              <a:rPr lang="en-IN" sz="5700" b="1" dirty="0" smtClean="0"/>
              <a:t>	</a:t>
            </a:r>
            <a:r>
              <a:rPr lang="en-IN" sz="5700" dirty="0" smtClean="0"/>
              <a:t>-  The resolving power of </a:t>
            </a:r>
            <a:r>
              <a:rPr lang="en-IN" sz="5700" dirty="0" err="1" smtClean="0"/>
              <a:t>immunodiffusion</a:t>
            </a:r>
            <a:r>
              <a:rPr lang="en-IN" sz="5700" dirty="0" smtClean="0"/>
              <a:t> was greatly enhanced by </a:t>
            </a:r>
            <a:r>
              <a:rPr lang="en-IN" sz="5700" dirty="0" err="1" smtClean="0"/>
              <a:t>immunoelectrophoresis</a:t>
            </a:r>
            <a:r>
              <a:rPr lang="en-IN" sz="5700" dirty="0" smtClean="0"/>
              <a:t> was devised by </a:t>
            </a:r>
            <a:r>
              <a:rPr lang="en-IN" sz="5700" b="1" dirty="0" err="1" smtClean="0"/>
              <a:t>Grabar</a:t>
            </a:r>
            <a:r>
              <a:rPr lang="en-IN" sz="5700" b="1" dirty="0" smtClean="0"/>
              <a:t> and Williams</a:t>
            </a:r>
            <a:r>
              <a:rPr lang="en-IN" sz="5700" dirty="0" smtClean="0"/>
              <a:t>.</a:t>
            </a:r>
          </a:p>
          <a:p>
            <a:pPr>
              <a:buNone/>
            </a:pPr>
            <a:r>
              <a:rPr lang="en-IN" sz="5700" dirty="0" smtClean="0"/>
              <a:t>	-  This involves the </a:t>
            </a:r>
            <a:r>
              <a:rPr lang="en-IN" sz="5700" dirty="0" err="1" smtClean="0"/>
              <a:t>electrophoretic</a:t>
            </a:r>
            <a:r>
              <a:rPr lang="en-IN" sz="5700" dirty="0" smtClean="0"/>
              <a:t> separation of a composite antigen (such as serum) into its constituent proteins, followed by </a:t>
            </a:r>
            <a:r>
              <a:rPr lang="en-IN" sz="5700" dirty="0" err="1" smtClean="0"/>
              <a:t>immunodiffusion</a:t>
            </a:r>
            <a:r>
              <a:rPr lang="en-IN" sz="5700" dirty="0" smtClean="0"/>
              <a:t> against its antiserum, resulting in separate precipitin lines, indicating reaction between each individual protein with its antibody. </a:t>
            </a:r>
          </a:p>
          <a:p>
            <a:pPr>
              <a:buNone/>
            </a:pPr>
            <a:r>
              <a:rPr lang="en-IN" sz="5700" dirty="0" smtClean="0"/>
              <a:t>	</a:t>
            </a:r>
            <a:endParaRPr lang="en-IN" sz="57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IN" sz="4500" dirty="0" smtClean="0"/>
              <a:t>	-  This enables identification and approximate </a:t>
            </a:r>
            <a:r>
              <a:rPr lang="en-IN" sz="4500" dirty="0" err="1" smtClean="0"/>
              <a:t>quantitation</a:t>
            </a:r>
            <a:r>
              <a:rPr lang="en-IN" sz="4500" dirty="0" smtClean="0"/>
              <a:t> of the various proteins present in the serum. </a:t>
            </a:r>
          </a:p>
          <a:p>
            <a:pPr>
              <a:buNone/>
            </a:pPr>
            <a:r>
              <a:rPr lang="en-IN" sz="4500" dirty="0" smtClean="0"/>
              <a:t>	-  The technique is performed on agar or </a:t>
            </a:r>
            <a:r>
              <a:rPr lang="en-IN" sz="4500" dirty="0" err="1" smtClean="0"/>
              <a:t>agarose</a:t>
            </a:r>
            <a:r>
              <a:rPr lang="en-IN" sz="4500" dirty="0" smtClean="0"/>
              <a:t> gel on a slide, with an antigen well and an antibody trough cut on it. </a:t>
            </a:r>
          </a:p>
          <a:p>
            <a:pPr>
              <a:buNone/>
            </a:pPr>
            <a:r>
              <a:rPr lang="en-IN" sz="4500" dirty="0" smtClean="0"/>
              <a:t>	-  The test serum is placed in the antigen well and </a:t>
            </a:r>
            <a:r>
              <a:rPr lang="en-IN" sz="4500" dirty="0" err="1" smtClean="0"/>
              <a:t>electrophoresed</a:t>
            </a:r>
            <a:r>
              <a:rPr lang="en-IN" sz="4500" dirty="0" smtClean="0"/>
              <a:t>  for about an hour. </a:t>
            </a:r>
          </a:p>
          <a:p>
            <a:pPr>
              <a:buNone/>
            </a:pPr>
            <a:r>
              <a:rPr lang="en-IN" sz="4500" dirty="0" smtClean="0"/>
              <a:t>	</a:t>
            </a:r>
          </a:p>
          <a:p>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IN" dirty="0" smtClean="0"/>
              <a:t>	</a:t>
            </a:r>
            <a:r>
              <a:rPr lang="en-IN" sz="4000" dirty="0" smtClean="0"/>
              <a:t>-  Antibody against human serum is then placed in the trough and diffusion allowed to proceed for 18-24 hours. The resulting precipitin lines can be photographed and the slides dried, stained and preserved for record .</a:t>
            </a:r>
          </a:p>
          <a:p>
            <a:pPr>
              <a:buNone/>
            </a:pPr>
            <a:r>
              <a:rPr lang="en-IN" sz="4000" dirty="0" smtClean="0"/>
              <a:t>	-  Over 30 different proteins can be identified by this method in human serum. This is useful for testing for normal and abnormal proteins in serum and urine.  </a:t>
            </a:r>
            <a:r>
              <a:rPr lang="en-IN" sz="4000" b="1" dirty="0" smtClean="0"/>
              <a:t>(Fig.)</a:t>
            </a:r>
          </a:p>
          <a:p>
            <a:endParaRPr lang="en-IN" sz="4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428728" y="0"/>
            <a:ext cx="6215106" cy="68580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500166" y="0"/>
            <a:ext cx="5715039"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IN" sz="4400" dirty="0" smtClean="0"/>
              <a:t>• </a:t>
            </a:r>
            <a:r>
              <a:rPr lang="en-IN" sz="4400" b="1" dirty="0" smtClean="0"/>
              <a:t>Secondary stage: </a:t>
            </a:r>
            <a:r>
              <a:rPr lang="en-IN" sz="4400" dirty="0" smtClean="0"/>
              <a:t>In most, instances, the</a:t>
            </a:r>
            <a:r>
              <a:rPr lang="en-US" sz="4400" dirty="0" smtClean="0"/>
              <a:t> </a:t>
            </a:r>
            <a:r>
              <a:rPr lang="en-IN" sz="4400" dirty="0" smtClean="0"/>
              <a:t>primary stage is followed by the secondary stage, leading to </a:t>
            </a:r>
            <a:r>
              <a:rPr lang="en-IN" sz="4400" b="1" dirty="0" smtClean="0"/>
              <a:t>demonstrable events such as Precipitation, agglutination, </a:t>
            </a:r>
            <a:r>
              <a:rPr lang="en-IN" sz="4400" b="1" dirty="0" err="1" smtClean="0"/>
              <a:t>lysis</a:t>
            </a:r>
            <a:r>
              <a:rPr lang="en-IN" sz="4400" b="1" dirty="0" smtClean="0"/>
              <a:t> of cells, killing of live antigens, neutralisation of toxins and other </a:t>
            </a:r>
            <a:r>
              <a:rPr lang="en-IN" sz="4400" b="1" dirty="0" err="1" smtClean="0"/>
              <a:t>biologicaliy</a:t>
            </a:r>
            <a:r>
              <a:rPr lang="en-IN" sz="4400" b="1" dirty="0" smtClean="0"/>
              <a:t> active </a:t>
            </a:r>
            <a:r>
              <a:rPr lang="fr-FR" sz="4400" b="1" dirty="0" err="1" smtClean="0"/>
              <a:t>antigens</a:t>
            </a:r>
            <a:r>
              <a:rPr lang="fr-FR" sz="4400" b="1" dirty="0" smtClean="0"/>
              <a:t>, </a:t>
            </a:r>
            <a:endParaRPr lang="en-IN" sz="4400" b="1" dirty="0" smtClean="0"/>
          </a:p>
          <a:p>
            <a:endParaRPr lang="en-IN" sz="4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25000" lnSpcReduction="20000"/>
          </a:bodyPr>
          <a:lstStyle/>
          <a:p>
            <a:pPr>
              <a:buNone/>
            </a:pPr>
            <a:r>
              <a:rPr lang="en-IN" b="1" dirty="0" smtClean="0"/>
              <a:t>	</a:t>
            </a:r>
            <a:r>
              <a:rPr lang="en-IN" sz="15200" b="1" dirty="0" err="1" smtClean="0"/>
              <a:t>Electroimmunodiffusion</a:t>
            </a:r>
            <a:r>
              <a:rPr lang="en-IN" sz="15200" b="1" dirty="0" smtClean="0"/>
              <a:t>: </a:t>
            </a:r>
          </a:p>
          <a:p>
            <a:pPr>
              <a:buNone/>
            </a:pPr>
            <a:r>
              <a:rPr lang="en-IN" sz="15200" b="1" dirty="0" smtClean="0"/>
              <a:t>	-  </a:t>
            </a:r>
            <a:r>
              <a:rPr lang="en-IN" sz="15200" dirty="0" smtClean="0"/>
              <a:t>The development of precipitin lines can be speeded up by electrically driving the antigen and antibody with diffusion using various methods.</a:t>
            </a:r>
          </a:p>
          <a:p>
            <a:r>
              <a:rPr lang="en-IN" sz="15200" b="1" dirty="0" err="1" smtClean="0"/>
              <a:t>Counterimmunoelectrophoresis</a:t>
            </a:r>
            <a:r>
              <a:rPr lang="en-IN" sz="15200" b="1" dirty="0" smtClean="0"/>
              <a:t> (CIE, </a:t>
            </a:r>
            <a:r>
              <a:rPr lang="en-IN" sz="15200" b="1" dirty="0" err="1" smtClean="0"/>
              <a:t>countercurrent</a:t>
            </a:r>
            <a:r>
              <a:rPr lang="en-IN" sz="15200" b="1" dirty="0" smtClean="0"/>
              <a:t> </a:t>
            </a:r>
            <a:r>
              <a:rPr lang="en-IN" sz="15200" b="1" dirty="0" err="1" smtClean="0"/>
              <a:t>mmunoelectrophoresis</a:t>
            </a:r>
            <a:r>
              <a:rPr lang="en-IN" sz="15200" b="1" dirty="0" smtClean="0"/>
              <a:t>):</a:t>
            </a:r>
          </a:p>
          <a:p>
            <a:pPr>
              <a:buNone/>
            </a:pPr>
            <a:r>
              <a:rPr lang="en-IN" sz="15200" b="1" dirty="0" smtClean="0"/>
              <a:t>	</a:t>
            </a:r>
            <a:r>
              <a:rPr lang="en-IN" sz="15200" dirty="0" smtClean="0"/>
              <a:t>-  This involves simultaneous electrophoresis of the antigen and antibody in gel in opposite directions , resulting in precipitation at a point between them (Fig.).</a:t>
            </a:r>
          </a:p>
          <a:p>
            <a:pPr>
              <a:buNone/>
            </a:pPr>
            <a:r>
              <a:rPr lang="en-IN" dirty="0" smtClean="0"/>
              <a:t>	</a:t>
            </a:r>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714620"/>
          </a:xfrm>
        </p:spPr>
        <p:txBody>
          <a:bodyPr/>
          <a:lstStyle/>
          <a:p>
            <a:pPr>
              <a:buNone/>
            </a:pPr>
            <a:r>
              <a:rPr lang="en-IN" dirty="0" smtClean="0"/>
              <a:t>	</a:t>
            </a:r>
            <a:r>
              <a:rPr lang="en-IN" sz="4000" dirty="0" smtClean="0"/>
              <a:t>-  This method produces visible precipitation lines within 30 minutes and is ten times more sensitive than the standard double diffusion techniques.</a:t>
            </a:r>
            <a:endParaRPr lang="en-IN" sz="4000" dirty="0"/>
          </a:p>
        </p:txBody>
      </p:sp>
      <p:pic>
        <p:nvPicPr>
          <p:cNvPr id="1027" name="Picture 3"/>
          <p:cNvPicPr>
            <a:picLocks noChangeAspect="1" noChangeArrowheads="1"/>
          </p:cNvPicPr>
          <p:nvPr/>
        </p:nvPicPr>
        <p:blipFill>
          <a:blip r:embed="rId2"/>
          <a:srcRect/>
          <a:stretch>
            <a:fillRect/>
          </a:stretch>
        </p:blipFill>
        <p:spPr bwMode="auto">
          <a:xfrm>
            <a:off x="428596" y="2643182"/>
            <a:ext cx="8286808" cy="4214818"/>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IN" sz="4000" b="1" dirty="0" smtClean="0"/>
              <a:t>One-dimensional single </a:t>
            </a:r>
            <a:r>
              <a:rPr lang="en-IN" sz="4000" b="1" dirty="0" err="1" smtClean="0"/>
              <a:t>electroimmuno</a:t>
            </a:r>
            <a:r>
              <a:rPr lang="en-IN" sz="4000" b="1" dirty="0" smtClean="0"/>
              <a:t>-diffusion (rocket electrophoresis): </a:t>
            </a:r>
          </a:p>
          <a:p>
            <a:pPr>
              <a:buNone/>
            </a:pPr>
            <a:r>
              <a:rPr lang="en-IN" sz="4000" dirty="0" smtClean="0"/>
              <a:t>	-  The main application is for quantitative estimation of antigens.</a:t>
            </a:r>
          </a:p>
          <a:p>
            <a:pPr>
              <a:buNone/>
            </a:pPr>
            <a:r>
              <a:rPr lang="en-IN" sz="4000" dirty="0" smtClean="0"/>
              <a:t>	-  The antiserum to the antigen to be </a:t>
            </a:r>
            <a:r>
              <a:rPr lang="en-IN" sz="4000" dirty="0" err="1" smtClean="0"/>
              <a:t>quantitated</a:t>
            </a:r>
            <a:r>
              <a:rPr lang="en-IN" sz="4000" dirty="0" smtClean="0"/>
              <a:t> is incorporated in </a:t>
            </a:r>
            <a:r>
              <a:rPr lang="en-IN" sz="4000" dirty="0" err="1" smtClean="0"/>
              <a:t>agarose</a:t>
            </a:r>
            <a:r>
              <a:rPr lang="en-IN" sz="4000" dirty="0" smtClean="0"/>
              <a:t> and gelled on the glass slide. The antigen, in increasing concentrations, is placed in wells punched in the set gel. </a:t>
            </a:r>
          </a:p>
          <a:p>
            <a:pPr>
              <a:buNone/>
            </a:pPr>
            <a:r>
              <a:rPr lang="en-IN" sz="4000" dirty="0" smtClean="0"/>
              <a:t>	</a:t>
            </a:r>
            <a:endParaRPr lang="en-IN" sz="4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1357290" y="3071810"/>
            <a:ext cx="6500858" cy="3786190"/>
          </a:xfrm>
          <a:prstGeom prst="rect">
            <a:avLst/>
          </a:prstGeom>
          <a:noFill/>
          <a:ln w="9525">
            <a:noFill/>
            <a:miter lim="800000"/>
            <a:headEnd/>
            <a:tailEnd/>
          </a:ln>
          <a:effectLst/>
        </p:spPr>
      </p:pic>
      <p:sp>
        <p:nvSpPr>
          <p:cNvPr id="4" name="Content Placeholder 3"/>
          <p:cNvSpPr>
            <a:spLocks noGrp="1"/>
          </p:cNvSpPr>
          <p:nvPr>
            <p:ph idx="1"/>
          </p:nvPr>
        </p:nvSpPr>
        <p:spPr>
          <a:xfrm>
            <a:off x="0" y="0"/>
            <a:ext cx="9001156" cy="6500834"/>
          </a:xfrm>
        </p:spPr>
        <p:txBody>
          <a:bodyPr/>
          <a:lstStyle/>
          <a:p>
            <a:pPr>
              <a:buNone/>
            </a:pPr>
            <a:r>
              <a:rPr lang="en-IN" dirty="0" smtClean="0"/>
              <a:t>	</a:t>
            </a:r>
            <a:r>
              <a:rPr lang="en-IN" sz="4000" dirty="0" smtClean="0"/>
              <a:t>-  The antigen is then </a:t>
            </a:r>
            <a:r>
              <a:rPr lang="en-IN" sz="4000" dirty="0" err="1" smtClean="0"/>
              <a:t>electrophoresed</a:t>
            </a:r>
            <a:r>
              <a:rPr lang="en-IN" sz="4000" dirty="0" smtClean="0"/>
              <a:t> into the antibody containing </a:t>
            </a:r>
            <a:r>
              <a:rPr lang="en-IN" sz="4000" dirty="0" err="1" smtClean="0"/>
              <a:t>agarose</a:t>
            </a:r>
            <a:r>
              <a:rPr lang="en-IN" sz="4000" dirty="0" smtClean="0"/>
              <a:t> (Fig. ). The pattern of </a:t>
            </a:r>
            <a:r>
              <a:rPr lang="en-IN" sz="4000" dirty="0" err="1" smtClean="0"/>
              <a:t>immuno</a:t>
            </a:r>
            <a:r>
              <a:rPr lang="en-IN" sz="4000" dirty="0" smtClean="0"/>
              <a:t>-precipitation resembles a rocket.</a:t>
            </a:r>
            <a:endParaRPr lang="en-IN" sz="4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001156" cy="6858000"/>
          </a:xfrm>
        </p:spPr>
        <p:txBody>
          <a:bodyPr/>
          <a:lstStyle/>
          <a:p>
            <a:r>
              <a:rPr lang="en-IN" sz="4400" b="1" dirty="0" smtClean="0"/>
              <a:t>Two-dimensional electrophoresis: </a:t>
            </a:r>
          </a:p>
          <a:p>
            <a:pPr>
              <a:buNone/>
            </a:pPr>
            <a:r>
              <a:rPr lang="en-IN" sz="4400" b="1" dirty="0" smtClean="0"/>
              <a:t>	</a:t>
            </a:r>
            <a:r>
              <a:rPr lang="en-IN" sz="4400" dirty="0" smtClean="0"/>
              <a:t>-  In </a:t>
            </a:r>
            <a:r>
              <a:rPr lang="en-IN" sz="4400" dirty="0" err="1" smtClean="0"/>
              <a:t>Laurell’s</a:t>
            </a:r>
            <a:r>
              <a:rPr lang="en-IN" sz="4400" dirty="0" smtClean="0"/>
              <a:t> two dimensional electrophoresis, the antigen mixture is first </a:t>
            </a:r>
            <a:r>
              <a:rPr lang="en-IN" sz="4400" dirty="0" err="1" smtClean="0"/>
              <a:t>electrophoretically</a:t>
            </a:r>
            <a:r>
              <a:rPr lang="en-IN" sz="4400" dirty="0" smtClean="0"/>
              <a:t> separated in a direction perpendicular to that of the final rocket stage. </a:t>
            </a:r>
          </a:p>
          <a:p>
            <a:pPr>
              <a:buNone/>
            </a:pPr>
            <a:r>
              <a:rPr lang="en-IN" sz="4400" dirty="0" smtClean="0"/>
              <a:t>	-  By this method, one can </a:t>
            </a:r>
            <a:r>
              <a:rPr lang="en-IN" sz="4400" dirty="0" err="1" smtClean="0"/>
              <a:t>quantitate</a:t>
            </a:r>
            <a:r>
              <a:rPr lang="en-IN" sz="4400" dirty="0" smtClean="0"/>
              <a:t> each of several antigens in a mixture </a:t>
            </a:r>
            <a:r>
              <a:rPr lang="en-IN" sz="4400" b="1" dirty="0" smtClean="0"/>
              <a:t>(Fig.).</a:t>
            </a:r>
          </a:p>
          <a:p>
            <a:endParaRPr lang="en-IN"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42852"/>
            <a:ext cx="9144000" cy="6715148"/>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IN" dirty="0" smtClean="0"/>
              <a:t>	</a:t>
            </a:r>
            <a:r>
              <a:rPr lang="en-IN" sz="4400" dirty="0" smtClean="0"/>
              <a:t>- </a:t>
            </a:r>
            <a:r>
              <a:rPr lang="fr-FR" sz="4400" dirty="0" smtClean="0"/>
              <a:t>fixation of </a:t>
            </a:r>
            <a:r>
              <a:rPr lang="fr-FR" sz="4400" dirty="0" err="1" smtClean="0"/>
              <a:t>complement</a:t>
            </a:r>
            <a:r>
              <a:rPr lang="fr-FR" sz="4400" dirty="0" smtClean="0"/>
              <a:t>, immobilisation of </a:t>
            </a:r>
            <a:r>
              <a:rPr lang="en-IN" sz="4400" dirty="0" smtClean="0"/>
              <a:t>motile organisms and enhancement of phagocytosis. </a:t>
            </a:r>
          </a:p>
          <a:p>
            <a:pPr>
              <a:buNone/>
            </a:pPr>
            <a:r>
              <a:rPr lang="en-IN" sz="4400" dirty="0" smtClean="0"/>
              <a:t>	- the antibody  causing agglutination was called </a:t>
            </a:r>
            <a:r>
              <a:rPr lang="en-IN" sz="4400" b="1" dirty="0" smtClean="0"/>
              <a:t>agglutinin, </a:t>
            </a:r>
            <a:r>
              <a:rPr lang="en-IN" sz="4400" dirty="0" smtClean="0"/>
              <a:t>that causing precipitation </a:t>
            </a:r>
            <a:r>
              <a:rPr lang="en-IN" sz="4400" b="1" dirty="0" smtClean="0"/>
              <a:t>precipitin, </a:t>
            </a:r>
            <a:r>
              <a:rPr lang="en-IN" sz="4400" dirty="0" smtClean="0"/>
              <a:t>and so on,</a:t>
            </a:r>
            <a:r>
              <a:rPr lang="en-IN" sz="4400" b="1" dirty="0" smtClean="0"/>
              <a:t> </a:t>
            </a:r>
            <a:r>
              <a:rPr lang="en-IN" sz="4400" dirty="0" smtClean="0"/>
              <a:t>and the corresponding antigen, </a:t>
            </a:r>
            <a:r>
              <a:rPr lang="en-IN" sz="4400" b="1" dirty="0" err="1" smtClean="0"/>
              <a:t>agglutinogen</a:t>
            </a:r>
            <a:r>
              <a:rPr lang="en-IN" sz="4400" b="1" dirty="0" smtClean="0"/>
              <a:t>, </a:t>
            </a:r>
            <a:r>
              <a:rPr lang="en-IN" sz="4400" b="1" dirty="0" err="1" smtClean="0"/>
              <a:t>precipitinogen</a:t>
            </a:r>
            <a:r>
              <a:rPr lang="en-IN" sz="4400" b="1" dirty="0" smtClean="0"/>
              <a:t>, </a:t>
            </a:r>
            <a:r>
              <a:rPr lang="en-IN" sz="4400" dirty="0" smtClean="0"/>
              <a:t>and so on.</a:t>
            </a:r>
            <a:endParaRPr lang="en-IN"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IN" sz="4400" b="1" dirty="0" smtClean="0"/>
              <a:t>Tertiary stage: </a:t>
            </a:r>
            <a:r>
              <a:rPr lang="en-IN" sz="4400" dirty="0" smtClean="0"/>
              <a:t>Some antigen-antibody reactions occurring in vivo initiate </a:t>
            </a:r>
            <a:r>
              <a:rPr lang="en-IN" sz="4400" b="1" dirty="0" smtClean="0"/>
              <a:t>chain</a:t>
            </a:r>
            <a:r>
              <a:rPr lang="en-IN" sz="4400" dirty="0" smtClean="0"/>
              <a:t> </a:t>
            </a:r>
            <a:r>
              <a:rPr lang="en-IN" sz="4400" b="1" dirty="0" smtClean="0"/>
              <a:t>reactions that lead to neutralisation or destruction of injurious antigens, or to tissue damage.</a:t>
            </a:r>
            <a:r>
              <a:rPr lang="en-IN" sz="4400" dirty="0" smtClean="0"/>
              <a:t> These are tertiary reactions and include </a:t>
            </a:r>
            <a:r>
              <a:rPr lang="en-IN" sz="4400" dirty="0" err="1" smtClean="0"/>
              <a:t>humoral</a:t>
            </a:r>
            <a:r>
              <a:rPr lang="en-IN" sz="4400" dirty="0" smtClean="0"/>
              <a:t> immunity against infectious diseases as well as clinical allergy and other immunological diseases.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IN" sz="4400" b="1" dirty="0" smtClean="0"/>
              <a:t>General features of antigen-antibody reaction</a:t>
            </a:r>
          </a:p>
          <a:p>
            <a:pPr>
              <a:buNone/>
            </a:pPr>
            <a:r>
              <a:rPr lang="en-IN" sz="4400" dirty="0" smtClean="0"/>
              <a:t>	</a:t>
            </a:r>
            <a:r>
              <a:rPr lang="en-IN" sz="4400" b="1" dirty="0" smtClean="0"/>
              <a:t>1. </a:t>
            </a:r>
            <a:r>
              <a:rPr lang="en-IN" sz="4400" dirty="0" smtClean="0"/>
              <a:t>The reaction is </a:t>
            </a:r>
            <a:r>
              <a:rPr lang="en-IN" sz="4400" b="1" dirty="0" smtClean="0"/>
              <a:t>specific</a:t>
            </a:r>
            <a:r>
              <a:rPr lang="en-IN" sz="4400" dirty="0" smtClean="0"/>
              <a:t>, an antigen combining only with its homologous antibody and vice versa. The specificity, however, is </a:t>
            </a:r>
            <a:r>
              <a:rPr lang="en-IN" sz="4400" b="1" dirty="0" smtClean="0"/>
              <a:t>not absolute </a:t>
            </a:r>
            <a:r>
              <a:rPr lang="en-IN" sz="4400" dirty="0" smtClean="0"/>
              <a:t>and cross reactions may occur due to antigenic similarity  or relatedness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IN" dirty="0" smtClean="0"/>
              <a:t>	</a:t>
            </a:r>
            <a:r>
              <a:rPr lang="en-IN" sz="4400" b="1" dirty="0" smtClean="0"/>
              <a:t>2. Entire molecules</a:t>
            </a:r>
            <a:r>
              <a:rPr lang="en-IN" sz="4400" dirty="0" smtClean="0"/>
              <a:t>, and not fragments, </a:t>
            </a:r>
            <a:r>
              <a:rPr lang="en-IN" sz="4400" b="1" dirty="0" smtClean="0"/>
              <a:t>react</a:t>
            </a:r>
            <a:r>
              <a:rPr lang="en-IN" sz="4400" dirty="0" smtClean="0"/>
              <a:t>. When an antigenic determinant present in a large molecule or on a carrier particle reacts with its antibody, whole molecules or particles are agglutinated.</a:t>
            </a:r>
          </a:p>
          <a:p>
            <a:pPr>
              <a:buNone/>
            </a:pPr>
            <a:r>
              <a:rPr lang="en-IN" sz="4400" dirty="0" smtClean="0"/>
              <a:t>	</a:t>
            </a:r>
            <a:r>
              <a:rPr lang="en-IN" sz="4400" b="1" dirty="0" smtClean="0"/>
              <a:t>3. </a:t>
            </a:r>
            <a:r>
              <a:rPr lang="en-IN" sz="4400" dirty="0" smtClean="0"/>
              <a:t>There is </a:t>
            </a:r>
            <a:r>
              <a:rPr lang="en-IN" sz="4400" b="1" dirty="0" smtClean="0"/>
              <a:t>no denaturation </a:t>
            </a:r>
            <a:r>
              <a:rPr lang="en-IN" sz="4400" dirty="0" smtClean="0"/>
              <a:t>of the antigen or the antibody during the reaction.</a:t>
            </a:r>
            <a:endParaRPr lang="en-IN" sz="4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TotalTime>
  <Words>547</Words>
  <Application>Microsoft Office PowerPoint</Application>
  <PresentationFormat>On-screen Show (4:3)</PresentationFormat>
  <Paragraphs>141</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Antigen-Antibody Reactions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SEROLOGICAL REACTIONS</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Antigen-Antibody Reactions</dc:title>
  <dc:creator>admin</dc:creator>
  <cp:lastModifiedBy>User</cp:lastModifiedBy>
  <cp:revision>68</cp:revision>
  <dcterms:created xsi:type="dcterms:W3CDTF">2020-11-27T11:19:52Z</dcterms:created>
  <dcterms:modified xsi:type="dcterms:W3CDTF">2021-02-02T08:37:23Z</dcterms:modified>
</cp:coreProperties>
</file>